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4"/>
  </p:sldMasterIdLst>
  <p:sldIdLst>
    <p:sldId id="256" r:id="rId5"/>
    <p:sldId id="286" r:id="rId6"/>
    <p:sldId id="283" r:id="rId7"/>
    <p:sldId id="259" r:id="rId8"/>
    <p:sldId id="257" r:id="rId9"/>
    <p:sldId id="285" r:id="rId10"/>
    <p:sldId id="258" r:id="rId11"/>
    <p:sldId id="261" r:id="rId12"/>
    <p:sldId id="260" r:id="rId13"/>
    <p:sldId id="276" r:id="rId14"/>
    <p:sldId id="262" r:id="rId15"/>
    <p:sldId id="264" r:id="rId16"/>
    <p:sldId id="266" r:id="rId17"/>
    <p:sldId id="280" r:id="rId18"/>
    <p:sldId id="267" r:id="rId19"/>
    <p:sldId id="268" r:id="rId20"/>
    <p:sldId id="270" r:id="rId21"/>
    <p:sldId id="277" r:id="rId22"/>
    <p:sldId id="269" r:id="rId23"/>
    <p:sldId id="272" r:id="rId24"/>
    <p:sldId id="278" r:id="rId25"/>
    <p:sldId id="284" r:id="rId26"/>
    <p:sldId id="275" r:id="rId27"/>
    <p:sldId id="28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A281F5-1280-5469-C436-AB68E85EDEEE}" v="67" dt="2025-11-19T10:14:42.1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3" autoAdjust="0"/>
    <p:restoredTop sz="94660"/>
  </p:normalViewPr>
  <p:slideViewPr>
    <p:cSldViewPr snapToGrid="0">
      <p:cViewPr varScale="1">
        <p:scale>
          <a:sx n="82" d="100"/>
          <a:sy n="82" d="100"/>
        </p:scale>
        <p:origin x="58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D414F7-9E21-4CBD-8A08-2B4A6F555F7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B3A9B09-C1FD-4DD0-9635-B30B241CF4AB}">
      <dgm:prSet phldrT="[Text]"/>
      <dgm:spPr>
        <a:solidFill>
          <a:schemeClr val="accent2"/>
        </a:solidFill>
      </dgm:spPr>
      <dgm:t>
        <a:bodyPr/>
        <a:lstStyle/>
        <a:p>
          <a:r>
            <a:rPr lang="en-US" dirty="0">
              <a:latin typeface="Comic Sans MS" panose="030F0702030302020204" pitchFamily="66" charset="0"/>
            </a:rPr>
            <a:t>Communication and Interaction </a:t>
          </a:r>
        </a:p>
      </dgm:t>
    </dgm:pt>
    <dgm:pt modelId="{AFB124BF-7CDB-46AD-AF38-B89398F7B37A}" type="parTrans" cxnId="{D8F94853-4112-4410-9F49-5F2B8B429CED}">
      <dgm:prSet/>
      <dgm:spPr/>
      <dgm:t>
        <a:bodyPr/>
        <a:lstStyle/>
        <a:p>
          <a:endParaRPr lang="en-US"/>
        </a:p>
      </dgm:t>
    </dgm:pt>
    <dgm:pt modelId="{03CC3F1E-E106-40C3-9D52-6F6660F3645B}" type="sibTrans" cxnId="{D8F94853-4112-4410-9F49-5F2B8B429CED}">
      <dgm:prSet/>
      <dgm:spPr/>
      <dgm:t>
        <a:bodyPr/>
        <a:lstStyle/>
        <a:p>
          <a:endParaRPr lang="en-US"/>
        </a:p>
      </dgm:t>
    </dgm:pt>
    <dgm:pt modelId="{F0983EB4-C396-4976-BFBE-4CEC00DBFAAF}">
      <dgm:prSet phldrT="[Text]"/>
      <dgm:spPr>
        <a:solidFill>
          <a:schemeClr val="accent2">
            <a:lumMod val="20000"/>
            <a:lumOff val="80000"/>
            <a:alpha val="90000"/>
          </a:schemeClr>
        </a:solidFill>
      </dgm:spPr>
      <dgm:t>
        <a:bodyPr/>
        <a:lstStyle/>
        <a:p>
          <a:r>
            <a:rPr lang="en-US" dirty="0">
              <a:latin typeface="Comic Sans MS" panose="030F0702030302020204" pitchFamily="66" charset="0"/>
            </a:rPr>
            <a:t>Autism Spectrum Disorder (ASD)</a:t>
          </a:r>
        </a:p>
      </dgm:t>
    </dgm:pt>
    <dgm:pt modelId="{B5275C58-25CF-4789-936F-158B43452D71}" type="parTrans" cxnId="{B9E17C54-60BD-4E7F-B1C5-CEBD12ACB696}">
      <dgm:prSet/>
      <dgm:spPr/>
      <dgm:t>
        <a:bodyPr/>
        <a:lstStyle/>
        <a:p>
          <a:endParaRPr lang="en-US"/>
        </a:p>
      </dgm:t>
    </dgm:pt>
    <dgm:pt modelId="{1113931D-3DAF-4AC0-840F-8FA9BF23F449}" type="sibTrans" cxnId="{B9E17C54-60BD-4E7F-B1C5-CEBD12ACB696}">
      <dgm:prSet/>
      <dgm:spPr/>
      <dgm:t>
        <a:bodyPr/>
        <a:lstStyle/>
        <a:p>
          <a:endParaRPr lang="en-US"/>
        </a:p>
      </dgm:t>
    </dgm:pt>
    <dgm:pt modelId="{416C4815-A37E-4AFE-8D46-9BD40C09FC42}">
      <dgm:prSet phldrT="[Text]"/>
      <dgm:spPr>
        <a:solidFill>
          <a:schemeClr val="accent2">
            <a:lumMod val="20000"/>
            <a:lumOff val="80000"/>
            <a:alpha val="90000"/>
          </a:schemeClr>
        </a:solidFill>
      </dgm:spPr>
      <dgm:t>
        <a:bodyPr/>
        <a:lstStyle/>
        <a:p>
          <a:r>
            <a:rPr lang="en-US" dirty="0">
              <a:latin typeface="Comic Sans MS" panose="030F0702030302020204" pitchFamily="66" charset="0"/>
            </a:rPr>
            <a:t>Speech and Language Difficulties </a:t>
          </a:r>
        </a:p>
      </dgm:t>
    </dgm:pt>
    <dgm:pt modelId="{B503AF6E-B516-4E9E-B42D-A853E4A9B406}" type="parTrans" cxnId="{423A6FFD-17CE-439D-B5BF-DF5AAFC29206}">
      <dgm:prSet/>
      <dgm:spPr/>
      <dgm:t>
        <a:bodyPr/>
        <a:lstStyle/>
        <a:p>
          <a:endParaRPr lang="en-US"/>
        </a:p>
      </dgm:t>
    </dgm:pt>
    <dgm:pt modelId="{4F877DE0-329F-4824-9250-2B0A24AA0E00}" type="sibTrans" cxnId="{423A6FFD-17CE-439D-B5BF-DF5AAFC29206}">
      <dgm:prSet/>
      <dgm:spPr/>
      <dgm:t>
        <a:bodyPr/>
        <a:lstStyle/>
        <a:p>
          <a:endParaRPr lang="en-US"/>
        </a:p>
      </dgm:t>
    </dgm:pt>
    <dgm:pt modelId="{614BB3F6-7C10-4683-83CD-CA41CF24DAC5}">
      <dgm:prSet phldrT="[Text]"/>
      <dgm:spPr>
        <a:solidFill>
          <a:schemeClr val="accent3"/>
        </a:solidFill>
      </dgm:spPr>
      <dgm:t>
        <a:bodyPr/>
        <a:lstStyle/>
        <a:p>
          <a:r>
            <a:rPr lang="en-US" dirty="0">
              <a:latin typeface="Comic Sans MS" panose="030F0702030302020204" pitchFamily="66" charset="0"/>
            </a:rPr>
            <a:t>Cognition and Learning </a:t>
          </a:r>
        </a:p>
      </dgm:t>
    </dgm:pt>
    <dgm:pt modelId="{A48A7EDB-D362-4BB3-AAA5-BA2886648441}" type="parTrans" cxnId="{4FE77E99-16AA-4F3D-AB7E-B8633A68EDD0}">
      <dgm:prSet/>
      <dgm:spPr/>
      <dgm:t>
        <a:bodyPr/>
        <a:lstStyle/>
        <a:p>
          <a:endParaRPr lang="en-US"/>
        </a:p>
      </dgm:t>
    </dgm:pt>
    <dgm:pt modelId="{25494560-54D6-4FEC-A31C-D378C34453DD}" type="sibTrans" cxnId="{4FE77E99-16AA-4F3D-AB7E-B8633A68EDD0}">
      <dgm:prSet/>
      <dgm:spPr/>
      <dgm:t>
        <a:bodyPr/>
        <a:lstStyle/>
        <a:p>
          <a:endParaRPr lang="en-US"/>
        </a:p>
      </dgm:t>
    </dgm:pt>
    <dgm:pt modelId="{479A5D5B-BD08-452A-A64C-484FA8049642}">
      <dgm:prSet phldrT="[Text]"/>
      <dgm:spPr>
        <a:solidFill>
          <a:schemeClr val="accent3">
            <a:lumMod val="20000"/>
            <a:lumOff val="80000"/>
            <a:alpha val="90000"/>
          </a:schemeClr>
        </a:solidFill>
      </dgm:spPr>
      <dgm:t>
        <a:bodyPr/>
        <a:lstStyle/>
        <a:p>
          <a:r>
            <a:rPr lang="en-US" dirty="0">
              <a:latin typeface="Comic Sans MS" panose="030F0702030302020204" pitchFamily="66" charset="0"/>
            </a:rPr>
            <a:t>Specific learning difficulties, including dyslexia, dyspraxia, dyscalculia</a:t>
          </a:r>
        </a:p>
      </dgm:t>
    </dgm:pt>
    <dgm:pt modelId="{00AC7CA7-FE2C-4385-B563-29B9A90E5770}" type="parTrans" cxnId="{497F1764-24B2-4F6E-A4FB-B998AFD811B1}">
      <dgm:prSet/>
      <dgm:spPr/>
      <dgm:t>
        <a:bodyPr/>
        <a:lstStyle/>
        <a:p>
          <a:endParaRPr lang="en-US"/>
        </a:p>
      </dgm:t>
    </dgm:pt>
    <dgm:pt modelId="{DDE223ED-FF3A-47D4-996C-C6C238EA852E}" type="sibTrans" cxnId="{497F1764-24B2-4F6E-A4FB-B998AFD811B1}">
      <dgm:prSet/>
      <dgm:spPr/>
      <dgm:t>
        <a:bodyPr/>
        <a:lstStyle/>
        <a:p>
          <a:endParaRPr lang="en-US"/>
        </a:p>
      </dgm:t>
    </dgm:pt>
    <dgm:pt modelId="{141C1857-BD2D-4B18-A34C-A11610628E77}">
      <dgm:prSet phldrT="[Text]"/>
      <dgm:spPr>
        <a:solidFill>
          <a:schemeClr val="accent3">
            <a:lumMod val="20000"/>
            <a:lumOff val="80000"/>
            <a:alpha val="90000"/>
          </a:schemeClr>
        </a:solidFill>
      </dgm:spPr>
      <dgm:t>
        <a:bodyPr/>
        <a:lstStyle/>
        <a:p>
          <a:r>
            <a:rPr lang="en-US" dirty="0">
              <a:latin typeface="Comic Sans MS" panose="030F0702030302020204" pitchFamily="66" charset="0"/>
            </a:rPr>
            <a:t>Moderate learning difficulties </a:t>
          </a:r>
        </a:p>
      </dgm:t>
    </dgm:pt>
    <dgm:pt modelId="{0725127B-ACB1-4584-B878-526B190D6F2A}" type="parTrans" cxnId="{E4A758BC-938C-4026-B058-A513588C3585}">
      <dgm:prSet/>
      <dgm:spPr/>
      <dgm:t>
        <a:bodyPr/>
        <a:lstStyle/>
        <a:p>
          <a:endParaRPr lang="en-US"/>
        </a:p>
      </dgm:t>
    </dgm:pt>
    <dgm:pt modelId="{463CA1BB-5977-4138-AB26-609A7C8F10AC}" type="sibTrans" cxnId="{E4A758BC-938C-4026-B058-A513588C3585}">
      <dgm:prSet/>
      <dgm:spPr/>
      <dgm:t>
        <a:bodyPr/>
        <a:lstStyle/>
        <a:p>
          <a:endParaRPr lang="en-US"/>
        </a:p>
      </dgm:t>
    </dgm:pt>
    <dgm:pt modelId="{9BCB8EF3-5DFE-4FBE-8113-74372EF7543C}">
      <dgm:prSet phldrT="[Text]"/>
      <dgm:spPr>
        <a:solidFill>
          <a:schemeClr val="accent4"/>
        </a:solidFill>
      </dgm:spPr>
      <dgm:t>
        <a:bodyPr/>
        <a:lstStyle/>
        <a:p>
          <a:r>
            <a:rPr lang="en-US" dirty="0">
              <a:latin typeface="Comic Sans MS" panose="030F0702030302020204" pitchFamily="66" charset="0"/>
            </a:rPr>
            <a:t>Social, Emotional and Mental Health </a:t>
          </a:r>
        </a:p>
      </dgm:t>
    </dgm:pt>
    <dgm:pt modelId="{4CD9CA36-9513-41C5-B40E-6BC958A252CF}" type="parTrans" cxnId="{CCEC1B68-6609-4824-85EB-986C23F0A9E0}">
      <dgm:prSet/>
      <dgm:spPr/>
      <dgm:t>
        <a:bodyPr/>
        <a:lstStyle/>
        <a:p>
          <a:endParaRPr lang="en-US"/>
        </a:p>
      </dgm:t>
    </dgm:pt>
    <dgm:pt modelId="{873882A8-C667-4A76-85BB-F36160A4A79E}" type="sibTrans" cxnId="{CCEC1B68-6609-4824-85EB-986C23F0A9E0}">
      <dgm:prSet/>
      <dgm:spPr/>
      <dgm:t>
        <a:bodyPr/>
        <a:lstStyle/>
        <a:p>
          <a:endParaRPr lang="en-US"/>
        </a:p>
      </dgm:t>
    </dgm:pt>
    <dgm:pt modelId="{B58D3247-0581-4719-B186-2293228AB653}">
      <dgm:prSet phldrT="[Text]"/>
      <dgm:spPr>
        <a:solidFill>
          <a:schemeClr val="accent4">
            <a:lumMod val="20000"/>
            <a:lumOff val="80000"/>
            <a:alpha val="90000"/>
          </a:schemeClr>
        </a:solidFill>
      </dgm:spPr>
      <dgm:t>
        <a:bodyPr/>
        <a:lstStyle/>
        <a:p>
          <a:r>
            <a:rPr lang="en-US" dirty="0">
              <a:latin typeface="Comic Sans MS" panose="030F0702030302020204" pitchFamily="66" charset="0"/>
            </a:rPr>
            <a:t>Attention Deficit Hyperactivity Disorder (ADHD)</a:t>
          </a:r>
        </a:p>
      </dgm:t>
    </dgm:pt>
    <dgm:pt modelId="{4DE6762E-4E27-4B81-9F53-A43C200411DF}" type="parTrans" cxnId="{0F0B25DF-48E2-4971-AC0C-48744AD3C247}">
      <dgm:prSet/>
      <dgm:spPr/>
      <dgm:t>
        <a:bodyPr/>
        <a:lstStyle/>
        <a:p>
          <a:endParaRPr lang="en-US"/>
        </a:p>
      </dgm:t>
    </dgm:pt>
    <dgm:pt modelId="{8D8C9C0B-FA08-4592-ACD2-D362EA26C684}" type="sibTrans" cxnId="{0F0B25DF-48E2-4971-AC0C-48744AD3C247}">
      <dgm:prSet/>
      <dgm:spPr/>
      <dgm:t>
        <a:bodyPr/>
        <a:lstStyle/>
        <a:p>
          <a:endParaRPr lang="en-US"/>
        </a:p>
      </dgm:t>
    </dgm:pt>
    <dgm:pt modelId="{4DE3BD1B-B63A-4856-A249-0BD8BD2938D1}">
      <dgm:prSet phldrT="[Text]"/>
      <dgm:spPr>
        <a:solidFill>
          <a:schemeClr val="accent4">
            <a:lumMod val="20000"/>
            <a:lumOff val="80000"/>
            <a:alpha val="90000"/>
          </a:schemeClr>
        </a:solidFill>
      </dgm:spPr>
      <dgm:t>
        <a:bodyPr/>
        <a:lstStyle/>
        <a:p>
          <a:r>
            <a:rPr lang="en-US" dirty="0">
              <a:latin typeface="Comic Sans MS" panose="030F0702030302020204" pitchFamily="66" charset="0"/>
            </a:rPr>
            <a:t>Anxiety </a:t>
          </a:r>
        </a:p>
      </dgm:t>
    </dgm:pt>
    <dgm:pt modelId="{834BE2B8-9699-4EF4-9791-A6556C2E49CA}" type="parTrans" cxnId="{3C96CD50-B94F-4B36-B7C3-34131EFD017D}">
      <dgm:prSet/>
      <dgm:spPr/>
      <dgm:t>
        <a:bodyPr/>
        <a:lstStyle/>
        <a:p>
          <a:endParaRPr lang="en-US"/>
        </a:p>
      </dgm:t>
    </dgm:pt>
    <dgm:pt modelId="{EB70CD69-92DC-4C8E-9CC3-37408835E4AD}" type="sibTrans" cxnId="{3C96CD50-B94F-4B36-B7C3-34131EFD017D}">
      <dgm:prSet/>
      <dgm:spPr/>
      <dgm:t>
        <a:bodyPr/>
        <a:lstStyle/>
        <a:p>
          <a:endParaRPr lang="en-US"/>
        </a:p>
      </dgm:t>
    </dgm:pt>
    <dgm:pt modelId="{FA6C2A87-6EA7-4447-9A30-02EFE52A6695}">
      <dgm:prSet phldrT="[Text]"/>
      <dgm:spPr>
        <a:solidFill>
          <a:schemeClr val="accent4">
            <a:lumMod val="20000"/>
            <a:lumOff val="80000"/>
            <a:alpha val="90000"/>
          </a:schemeClr>
        </a:solidFill>
      </dgm:spPr>
      <dgm:t>
        <a:bodyPr/>
        <a:lstStyle/>
        <a:p>
          <a:r>
            <a:rPr lang="en-US" dirty="0">
              <a:latin typeface="Comic Sans MS" panose="030F0702030302020204" pitchFamily="66" charset="0"/>
            </a:rPr>
            <a:t>Attention Deficit Disorder (ADD</a:t>
          </a:r>
        </a:p>
      </dgm:t>
    </dgm:pt>
    <dgm:pt modelId="{80A91529-D6CC-4897-8B5E-867D58C1CE8E}" type="parTrans" cxnId="{63EA826E-EF69-4C7A-84DC-DED5C8B1730E}">
      <dgm:prSet/>
      <dgm:spPr/>
      <dgm:t>
        <a:bodyPr/>
        <a:lstStyle/>
        <a:p>
          <a:endParaRPr lang="en-US"/>
        </a:p>
      </dgm:t>
    </dgm:pt>
    <dgm:pt modelId="{7942D36F-4066-4826-9529-5A80FDAAEB2E}" type="sibTrans" cxnId="{63EA826E-EF69-4C7A-84DC-DED5C8B1730E}">
      <dgm:prSet/>
      <dgm:spPr/>
      <dgm:t>
        <a:bodyPr/>
        <a:lstStyle/>
        <a:p>
          <a:endParaRPr lang="en-US"/>
        </a:p>
      </dgm:t>
    </dgm:pt>
    <dgm:pt modelId="{F5E50A40-6D21-408A-A336-E10D953AFB24}">
      <dgm:prSet phldrT="[Text]"/>
      <dgm:spPr/>
      <dgm:t>
        <a:bodyPr/>
        <a:lstStyle/>
        <a:p>
          <a:r>
            <a:rPr lang="en-US" dirty="0">
              <a:latin typeface="Comic Sans MS" panose="030F0702030302020204" pitchFamily="66" charset="0"/>
            </a:rPr>
            <a:t>Sensory and/or </a:t>
          </a:r>
          <a:r>
            <a:rPr lang="en-US" dirty="0">
              <a:solidFill>
                <a:schemeClr val="bg1"/>
              </a:solidFill>
              <a:latin typeface="Comic Sans MS" panose="030F0702030302020204" pitchFamily="66" charset="0"/>
            </a:rPr>
            <a:t>Physical</a:t>
          </a:r>
          <a:r>
            <a:rPr lang="en-US" dirty="0">
              <a:latin typeface="Comic Sans MS" panose="030F0702030302020204" pitchFamily="66" charset="0"/>
            </a:rPr>
            <a:t> </a:t>
          </a:r>
        </a:p>
      </dgm:t>
    </dgm:pt>
    <dgm:pt modelId="{B922E88D-2BB8-4436-A579-3902EB5380A9}" type="parTrans" cxnId="{6FFD96CA-894D-45F2-AC1B-8B45DBE023FA}">
      <dgm:prSet/>
      <dgm:spPr/>
      <dgm:t>
        <a:bodyPr/>
        <a:lstStyle/>
        <a:p>
          <a:endParaRPr lang="en-US"/>
        </a:p>
      </dgm:t>
    </dgm:pt>
    <dgm:pt modelId="{B55FFFAA-7455-4B2F-BC10-F09143642943}" type="sibTrans" cxnId="{6FFD96CA-894D-45F2-AC1B-8B45DBE023FA}">
      <dgm:prSet/>
      <dgm:spPr/>
      <dgm:t>
        <a:bodyPr/>
        <a:lstStyle/>
        <a:p>
          <a:endParaRPr lang="en-US"/>
        </a:p>
      </dgm:t>
    </dgm:pt>
    <dgm:pt modelId="{01372C3C-54E4-4AD9-A542-29D52C8AD30A}">
      <dgm:prSet phldrT="[Text]"/>
      <dgm:spPr>
        <a:solidFill>
          <a:schemeClr val="accent1">
            <a:lumMod val="20000"/>
            <a:lumOff val="80000"/>
            <a:alpha val="90000"/>
          </a:schemeClr>
        </a:solidFill>
      </dgm:spPr>
      <dgm:t>
        <a:bodyPr/>
        <a:lstStyle/>
        <a:p>
          <a:r>
            <a:rPr lang="en-US" dirty="0">
              <a:latin typeface="Comic Sans MS" panose="030F0702030302020204" pitchFamily="66" charset="0"/>
            </a:rPr>
            <a:t>Hearing Impairments</a:t>
          </a:r>
        </a:p>
      </dgm:t>
    </dgm:pt>
    <dgm:pt modelId="{7565E24A-8387-4033-882E-B53CEBA895B2}" type="parTrans" cxnId="{1C3C7721-AD6C-4BE9-AD08-3D130642BADC}">
      <dgm:prSet/>
      <dgm:spPr/>
      <dgm:t>
        <a:bodyPr/>
        <a:lstStyle/>
        <a:p>
          <a:endParaRPr lang="en-US"/>
        </a:p>
      </dgm:t>
    </dgm:pt>
    <dgm:pt modelId="{4272528F-75B6-4D26-A78B-4EC97E99CE4E}" type="sibTrans" cxnId="{1C3C7721-AD6C-4BE9-AD08-3D130642BADC}">
      <dgm:prSet/>
      <dgm:spPr/>
      <dgm:t>
        <a:bodyPr/>
        <a:lstStyle/>
        <a:p>
          <a:endParaRPr lang="en-US"/>
        </a:p>
      </dgm:t>
    </dgm:pt>
    <dgm:pt modelId="{C25E00F6-FFC5-47F2-882B-6F55C64907EC}">
      <dgm:prSet phldrT="[Text]"/>
      <dgm:spPr>
        <a:solidFill>
          <a:schemeClr val="accent1">
            <a:lumMod val="20000"/>
            <a:lumOff val="80000"/>
            <a:alpha val="90000"/>
          </a:schemeClr>
        </a:solidFill>
      </dgm:spPr>
      <dgm:t>
        <a:bodyPr/>
        <a:lstStyle/>
        <a:p>
          <a:r>
            <a:rPr lang="en-US" dirty="0">
              <a:latin typeface="Comic Sans MS" panose="030F0702030302020204" pitchFamily="66" charset="0"/>
            </a:rPr>
            <a:t>Visual Impairment </a:t>
          </a:r>
        </a:p>
      </dgm:t>
    </dgm:pt>
    <dgm:pt modelId="{FF39BBCA-2ABB-4C74-9C5C-69A542C52E82}" type="parTrans" cxnId="{2626B46F-DCAC-4822-AAFD-9DB42A76AF17}">
      <dgm:prSet/>
      <dgm:spPr/>
      <dgm:t>
        <a:bodyPr/>
        <a:lstStyle/>
        <a:p>
          <a:endParaRPr lang="en-US"/>
        </a:p>
      </dgm:t>
    </dgm:pt>
    <dgm:pt modelId="{912B6DC0-826A-465D-962B-742E66705EEA}" type="sibTrans" cxnId="{2626B46F-DCAC-4822-AAFD-9DB42A76AF17}">
      <dgm:prSet/>
      <dgm:spPr/>
      <dgm:t>
        <a:bodyPr/>
        <a:lstStyle/>
        <a:p>
          <a:endParaRPr lang="en-US"/>
        </a:p>
      </dgm:t>
    </dgm:pt>
    <dgm:pt modelId="{75D792B3-D5E1-4083-BB13-8223CE3EB196}">
      <dgm:prSet phldrT="[Text]"/>
      <dgm:spPr>
        <a:solidFill>
          <a:schemeClr val="accent1">
            <a:lumMod val="20000"/>
            <a:lumOff val="80000"/>
            <a:alpha val="90000"/>
          </a:schemeClr>
        </a:solidFill>
      </dgm:spPr>
      <dgm:t>
        <a:bodyPr/>
        <a:lstStyle/>
        <a:p>
          <a:r>
            <a:rPr lang="en-US" dirty="0">
              <a:latin typeface="Comic Sans MS" panose="030F0702030302020204" pitchFamily="66" charset="0"/>
            </a:rPr>
            <a:t>Multi-sensory Impairment </a:t>
          </a:r>
        </a:p>
      </dgm:t>
    </dgm:pt>
    <dgm:pt modelId="{70B46AF7-5879-4FD1-833B-17A7A32E6528}" type="parTrans" cxnId="{6599BCD7-4A84-4FDD-9223-DE88C73ADF00}">
      <dgm:prSet/>
      <dgm:spPr/>
      <dgm:t>
        <a:bodyPr/>
        <a:lstStyle/>
        <a:p>
          <a:endParaRPr lang="en-US"/>
        </a:p>
      </dgm:t>
    </dgm:pt>
    <dgm:pt modelId="{72BAF105-D89A-44F7-873B-72939B2BD108}" type="sibTrans" cxnId="{6599BCD7-4A84-4FDD-9223-DE88C73ADF00}">
      <dgm:prSet/>
      <dgm:spPr/>
      <dgm:t>
        <a:bodyPr/>
        <a:lstStyle/>
        <a:p>
          <a:endParaRPr lang="en-US"/>
        </a:p>
      </dgm:t>
    </dgm:pt>
    <dgm:pt modelId="{ABE5DFE5-AC74-472D-965F-AF3DB48ADEE9}">
      <dgm:prSet phldrT="[Text]"/>
      <dgm:spPr>
        <a:solidFill>
          <a:schemeClr val="accent1">
            <a:lumMod val="20000"/>
            <a:lumOff val="80000"/>
            <a:alpha val="90000"/>
          </a:schemeClr>
        </a:solidFill>
      </dgm:spPr>
      <dgm:t>
        <a:bodyPr/>
        <a:lstStyle/>
        <a:p>
          <a:r>
            <a:rPr lang="en-US" dirty="0">
              <a:latin typeface="Comic Sans MS" panose="030F0702030302020204" pitchFamily="66" charset="0"/>
            </a:rPr>
            <a:t>Physical Impairment </a:t>
          </a:r>
        </a:p>
      </dgm:t>
    </dgm:pt>
    <dgm:pt modelId="{0E396AE2-B1AE-42B2-8ABB-6DA65DF4AC2C}" type="parTrans" cxnId="{6C8FEB10-9645-48E8-A385-3B83475DE5E5}">
      <dgm:prSet/>
      <dgm:spPr/>
      <dgm:t>
        <a:bodyPr/>
        <a:lstStyle/>
        <a:p>
          <a:endParaRPr lang="en-US"/>
        </a:p>
      </dgm:t>
    </dgm:pt>
    <dgm:pt modelId="{22AEAA6B-D25D-4592-BF6B-3C7777814333}" type="sibTrans" cxnId="{6C8FEB10-9645-48E8-A385-3B83475DE5E5}">
      <dgm:prSet/>
      <dgm:spPr/>
      <dgm:t>
        <a:bodyPr/>
        <a:lstStyle/>
        <a:p>
          <a:endParaRPr lang="en-US"/>
        </a:p>
      </dgm:t>
    </dgm:pt>
    <dgm:pt modelId="{5A5D7DDD-F9F1-4D05-83B3-1F6DD645E3E4}" type="pres">
      <dgm:prSet presAssocID="{32D414F7-9E21-4CBD-8A08-2B4A6F555F7F}" presName="Name0" presStyleCnt="0">
        <dgm:presLayoutVars>
          <dgm:dir/>
          <dgm:animLvl val="lvl"/>
          <dgm:resizeHandles val="exact"/>
        </dgm:presLayoutVars>
      </dgm:prSet>
      <dgm:spPr/>
    </dgm:pt>
    <dgm:pt modelId="{C0775E27-F401-4CC0-BF9B-3FFAC2489C79}" type="pres">
      <dgm:prSet presAssocID="{F5E50A40-6D21-408A-A336-E10D953AFB24}" presName="composite" presStyleCnt="0"/>
      <dgm:spPr/>
    </dgm:pt>
    <dgm:pt modelId="{30DE1FE6-02BF-4B31-AC80-782C77FD98B6}" type="pres">
      <dgm:prSet presAssocID="{F5E50A40-6D21-408A-A336-E10D953AFB24}" presName="parTx" presStyleLbl="alignNode1" presStyleIdx="0" presStyleCnt="4">
        <dgm:presLayoutVars>
          <dgm:chMax val="0"/>
          <dgm:chPref val="0"/>
          <dgm:bulletEnabled val="1"/>
        </dgm:presLayoutVars>
      </dgm:prSet>
      <dgm:spPr/>
    </dgm:pt>
    <dgm:pt modelId="{26B7DD6A-324C-4EA4-B857-83904973DC06}" type="pres">
      <dgm:prSet presAssocID="{F5E50A40-6D21-408A-A336-E10D953AFB24}" presName="desTx" presStyleLbl="alignAccFollowNode1" presStyleIdx="0" presStyleCnt="4">
        <dgm:presLayoutVars>
          <dgm:bulletEnabled val="1"/>
        </dgm:presLayoutVars>
      </dgm:prSet>
      <dgm:spPr/>
    </dgm:pt>
    <dgm:pt modelId="{E552BCE2-7B9D-4D6E-A864-88576808B416}" type="pres">
      <dgm:prSet presAssocID="{B55FFFAA-7455-4B2F-BC10-F09143642943}" presName="space" presStyleCnt="0"/>
      <dgm:spPr/>
    </dgm:pt>
    <dgm:pt modelId="{0294FDB8-241B-48DE-B9BD-F7A5E6CE9387}" type="pres">
      <dgm:prSet presAssocID="{DB3A9B09-C1FD-4DD0-9635-B30B241CF4AB}" presName="composite" presStyleCnt="0"/>
      <dgm:spPr/>
    </dgm:pt>
    <dgm:pt modelId="{AC816DC4-3862-4622-A74B-783DA9B6983E}" type="pres">
      <dgm:prSet presAssocID="{DB3A9B09-C1FD-4DD0-9635-B30B241CF4AB}" presName="parTx" presStyleLbl="alignNode1" presStyleIdx="1" presStyleCnt="4">
        <dgm:presLayoutVars>
          <dgm:chMax val="0"/>
          <dgm:chPref val="0"/>
          <dgm:bulletEnabled val="1"/>
        </dgm:presLayoutVars>
      </dgm:prSet>
      <dgm:spPr/>
    </dgm:pt>
    <dgm:pt modelId="{7AA0A401-43B5-4EE9-93D1-DBE51487FD21}" type="pres">
      <dgm:prSet presAssocID="{DB3A9B09-C1FD-4DD0-9635-B30B241CF4AB}" presName="desTx" presStyleLbl="alignAccFollowNode1" presStyleIdx="1" presStyleCnt="4">
        <dgm:presLayoutVars>
          <dgm:bulletEnabled val="1"/>
        </dgm:presLayoutVars>
      </dgm:prSet>
      <dgm:spPr/>
    </dgm:pt>
    <dgm:pt modelId="{B8F3C718-0A79-425F-BCFE-3EC43DFBD832}" type="pres">
      <dgm:prSet presAssocID="{03CC3F1E-E106-40C3-9D52-6F6660F3645B}" presName="space" presStyleCnt="0"/>
      <dgm:spPr/>
    </dgm:pt>
    <dgm:pt modelId="{DF998FCA-264F-4858-99D8-F2367FD4A182}" type="pres">
      <dgm:prSet presAssocID="{614BB3F6-7C10-4683-83CD-CA41CF24DAC5}" presName="composite" presStyleCnt="0"/>
      <dgm:spPr/>
    </dgm:pt>
    <dgm:pt modelId="{D7BA535E-5AA5-42EF-955C-E80F7C08D509}" type="pres">
      <dgm:prSet presAssocID="{614BB3F6-7C10-4683-83CD-CA41CF24DAC5}" presName="parTx" presStyleLbl="alignNode1" presStyleIdx="2" presStyleCnt="4">
        <dgm:presLayoutVars>
          <dgm:chMax val="0"/>
          <dgm:chPref val="0"/>
          <dgm:bulletEnabled val="1"/>
        </dgm:presLayoutVars>
      </dgm:prSet>
      <dgm:spPr/>
    </dgm:pt>
    <dgm:pt modelId="{177C9F29-7977-4F5A-AFD3-E57C1E2D1D2F}" type="pres">
      <dgm:prSet presAssocID="{614BB3F6-7C10-4683-83CD-CA41CF24DAC5}" presName="desTx" presStyleLbl="alignAccFollowNode1" presStyleIdx="2" presStyleCnt="4">
        <dgm:presLayoutVars>
          <dgm:bulletEnabled val="1"/>
        </dgm:presLayoutVars>
      </dgm:prSet>
      <dgm:spPr/>
    </dgm:pt>
    <dgm:pt modelId="{4D70E912-1DFA-4DF1-988F-70582E5B98BB}" type="pres">
      <dgm:prSet presAssocID="{25494560-54D6-4FEC-A31C-D378C34453DD}" presName="space" presStyleCnt="0"/>
      <dgm:spPr/>
    </dgm:pt>
    <dgm:pt modelId="{F3F370CD-DDE7-4095-8291-C7E835DCDD77}" type="pres">
      <dgm:prSet presAssocID="{9BCB8EF3-5DFE-4FBE-8113-74372EF7543C}" presName="composite" presStyleCnt="0"/>
      <dgm:spPr/>
    </dgm:pt>
    <dgm:pt modelId="{5BF1FE6B-B59A-432A-BF5F-0EC4E14536B5}" type="pres">
      <dgm:prSet presAssocID="{9BCB8EF3-5DFE-4FBE-8113-74372EF7543C}" presName="parTx" presStyleLbl="alignNode1" presStyleIdx="3" presStyleCnt="4">
        <dgm:presLayoutVars>
          <dgm:chMax val="0"/>
          <dgm:chPref val="0"/>
          <dgm:bulletEnabled val="1"/>
        </dgm:presLayoutVars>
      </dgm:prSet>
      <dgm:spPr/>
    </dgm:pt>
    <dgm:pt modelId="{5BEAB92C-761A-430F-96B6-4B1B30BE0EB8}" type="pres">
      <dgm:prSet presAssocID="{9BCB8EF3-5DFE-4FBE-8113-74372EF7543C}" presName="desTx" presStyleLbl="alignAccFollowNode1" presStyleIdx="3" presStyleCnt="4">
        <dgm:presLayoutVars>
          <dgm:bulletEnabled val="1"/>
        </dgm:presLayoutVars>
      </dgm:prSet>
      <dgm:spPr/>
    </dgm:pt>
  </dgm:ptLst>
  <dgm:cxnLst>
    <dgm:cxn modelId="{C544D609-3EBB-4A5D-ABBF-536E9292D6CE}" type="presOf" srcId="{75D792B3-D5E1-4083-BB13-8223CE3EB196}" destId="{26B7DD6A-324C-4EA4-B857-83904973DC06}" srcOrd="0" destOrd="2" presId="urn:microsoft.com/office/officeart/2005/8/layout/hList1"/>
    <dgm:cxn modelId="{6C8FEB10-9645-48E8-A385-3B83475DE5E5}" srcId="{F5E50A40-6D21-408A-A336-E10D953AFB24}" destId="{ABE5DFE5-AC74-472D-965F-AF3DB48ADEE9}" srcOrd="3" destOrd="0" parTransId="{0E396AE2-B1AE-42B2-8ABB-6DA65DF4AC2C}" sibTransId="{22AEAA6B-D25D-4592-BF6B-3C7777814333}"/>
    <dgm:cxn modelId="{0212AC1D-457F-4CAC-8331-2BD73D65EDC5}" type="presOf" srcId="{DB3A9B09-C1FD-4DD0-9635-B30B241CF4AB}" destId="{AC816DC4-3862-4622-A74B-783DA9B6983E}" srcOrd="0" destOrd="0" presId="urn:microsoft.com/office/officeart/2005/8/layout/hList1"/>
    <dgm:cxn modelId="{1C3C7721-AD6C-4BE9-AD08-3D130642BADC}" srcId="{F5E50A40-6D21-408A-A336-E10D953AFB24}" destId="{01372C3C-54E4-4AD9-A542-29D52C8AD30A}" srcOrd="0" destOrd="0" parTransId="{7565E24A-8387-4033-882E-B53CEBA895B2}" sibTransId="{4272528F-75B6-4D26-A78B-4EC97E99CE4E}"/>
    <dgm:cxn modelId="{49E56D2C-8EB1-4658-A0F1-C27C27B20E2F}" type="presOf" srcId="{B58D3247-0581-4719-B186-2293228AB653}" destId="{5BEAB92C-761A-430F-96B6-4B1B30BE0EB8}" srcOrd="0" destOrd="0" presId="urn:microsoft.com/office/officeart/2005/8/layout/hList1"/>
    <dgm:cxn modelId="{C908DB35-D536-42A5-A2CF-CE9401D9B46E}" type="presOf" srcId="{C25E00F6-FFC5-47F2-882B-6F55C64907EC}" destId="{26B7DD6A-324C-4EA4-B857-83904973DC06}" srcOrd="0" destOrd="1" presId="urn:microsoft.com/office/officeart/2005/8/layout/hList1"/>
    <dgm:cxn modelId="{05D6A13B-D25F-4BC6-83CD-CDEC6E6B62F6}" type="presOf" srcId="{4DE3BD1B-B63A-4856-A249-0BD8BD2938D1}" destId="{5BEAB92C-761A-430F-96B6-4B1B30BE0EB8}" srcOrd="0" destOrd="1" presId="urn:microsoft.com/office/officeart/2005/8/layout/hList1"/>
    <dgm:cxn modelId="{997BAA62-A121-4BC8-9B4E-54ADB311C244}" type="presOf" srcId="{01372C3C-54E4-4AD9-A542-29D52C8AD30A}" destId="{26B7DD6A-324C-4EA4-B857-83904973DC06}" srcOrd="0" destOrd="0" presId="urn:microsoft.com/office/officeart/2005/8/layout/hList1"/>
    <dgm:cxn modelId="{497F1764-24B2-4F6E-A4FB-B998AFD811B1}" srcId="{614BB3F6-7C10-4683-83CD-CA41CF24DAC5}" destId="{479A5D5B-BD08-452A-A64C-484FA8049642}" srcOrd="0" destOrd="0" parTransId="{00AC7CA7-FE2C-4385-B563-29B9A90E5770}" sibTransId="{DDE223ED-FF3A-47D4-996C-C6C238EA852E}"/>
    <dgm:cxn modelId="{CCEC1B68-6609-4824-85EB-986C23F0A9E0}" srcId="{32D414F7-9E21-4CBD-8A08-2B4A6F555F7F}" destId="{9BCB8EF3-5DFE-4FBE-8113-74372EF7543C}" srcOrd="3" destOrd="0" parTransId="{4CD9CA36-9513-41C5-B40E-6BC958A252CF}" sibTransId="{873882A8-C667-4A76-85BB-F36160A4A79E}"/>
    <dgm:cxn modelId="{63EA826E-EF69-4C7A-84DC-DED5C8B1730E}" srcId="{9BCB8EF3-5DFE-4FBE-8113-74372EF7543C}" destId="{FA6C2A87-6EA7-4447-9A30-02EFE52A6695}" srcOrd="2" destOrd="0" parTransId="{80A91529-D6CC-4897-8B5E-867D58C1CE8E}" sibTransId="{7942D36F-4066-4826-9529-5A80FDAAEB2E}"/>
    <dgm:cxn modelId="{2626B46F-DCAC-4822-AAFD-9DB42A76AF17}" srcId="{F5E50A40-6D21-408A-A336-E10D953AFB24}" destId="{C25E00F6-FFC5-47F2-882B-6F55C64907EC}" srcOrd="1" destOrd="0" parTransId="{FF39BBCA-2ABB-4C74-9C5C-69A542C52E82}" sibTransId="{912B6DC0-826A-465D-962B-742E66705EEA}"/>
    <dgm:cxn modelId="{3C96CD50-B94F-4B36-B7C3-34131EFD017D}" srcId="{9BCB8EF3-5DFE-4FBE-8113-74372EF7543C}" destId="{4DE3BD1B-B63A-4856-A249-0BD8BD2938D1}" srcOrd="1" destOrd="0" parTransId="{834BE2B8-9699-4EF4-9791-A6556C2E49CA}" sibTransId="{EB70CD69-92DC-4C8E-9CC3-37408835E4AD}"/>
    <dgm:cxn modelId="{D8F94853-4112-4410-9F49-5F2B8B429CED}" srcId="{32D414F7-9E21-4CBD-8A08-2B4A6F555F7F}" destId="{DB3A9B09-C1FD-4DD0-9635-B30B241CF4AB}" srcOrd="1" destOrd="0" parTransId="{AFB124BF-7CDB-46AD-AF38-B89398F7B37A}" sibTransId="{03CC3F1E-E106-40C3-9D52-6F6660F3645B}"/>
    <dgm:cxn modelId="{B9E17C54-60BD-4E7F-B1C5-CEBD12ACB696}" srcId="{DB3A9B09-C1FD-4DD0-9635-B30B241CF4AB}" destId="{F0983EB4-C396-4976-BFBE-4CEC00DBFAAF}" srcOrd="0" destOrd="0" parTransId="{B5275C58-25CF-4789-936F-158B43452D71}" sibTransId="{1113931D-3DAF-4AC0-840F-8FA9BF23F449}"/>
    <dgm:cxn modelId="{F8C83D55-A2B2-4163-BD6F-7F3CF7771275}" type="presOf" srcId="{9BCB8EF3-5DFE-4FBE-8113-74372EF7543C}" destId="{5BF1FE6B-B59A-432A-BF5F-0EC4E14536B5}" srcOrd="0" destOrd="0" presId="urn:microsoft.com/office/officeart/2005/8/layout/hList1"/>
    <dgm:cxn modelId="{84DDA584-6CF7-4CCD-BA61-1E3E569FD396}" type="presOf" srcId="{FA6C2A87-6EA7-4447-9A30-02EFE52A6695}" destId="{5BEAB92C-761A-430F-96B6-4B1B30BE0EB8}" srcOrd="0" destOrd="2" presId="urn:microsoft.com/office/officeart/2005/8/layout/hList1"/>
    <dgm:cxn modelId="{B135B390-8649-49F2-A3F4-C57A8290BA48}" type="presOf" srcId="{ABE5DFE5-AC74-472D-965F-AF3DB48ADEE9}" destId="{26B7DD6A-324C-4EA4-B857-83904973DC06}" srcOrd="0" destOrd="3" presId="urn:microsoft.com/office/officeart/2005/8/layout/hList1"/>
    <dgm:cxn modelId="{77FE4194-4340-4458-94C3-D0459E018375}" type="presOf" srcId="{479A5D5B-BD08-452A-A64C-484FA8049642}" destId="{177C9F29-7977-4F5A-AFD3-E57C1E2D1D2F}" srcOrd="0" destOrd="0" presId="urn:microsoft.com/office/officeart/2005/8/layout/hList1"/>
    <dgm:cxn modelId="{4FE77E99-16AA-4F3D-AB7E-B8633A68EDD0}" srcId="{32D414F7-9E21-4CBD-8A08-2B4A6F555F7F}" destId="{614BB3F6-7C10-4683-83CD-CA41CF24DAC5}" srcOrd="2" destOrd="0" parTransId="{A48A7EDB-D362-4BB3-AAA5-BA2886648441}" sibTransId="{25494560-54D6-4FEC-A31C-D378C34453DD}"/>
    <dgm:cxn modelId="{C6FE739E-2AF6-4283-B707-5E5B9E7F1B0F}" type="presOf" srcId="{F0983EB4-C396-4976-BFBE-4CEC00DBFAAF}" destId="{7AA0A401-43B5-4EE9-93D1-DBE51487FD21}" srcOrd="0" destOrd="0" presId="urn:microsoft.com/office/officeart/2005/8/layout/hList1"/>
    <dgm:cxn modelId="{7BE787A1-C74C-421C-A84D-8CB633ACF6A1}" type="presOf" srcId="{32D414F7-9E21-4CBD-8A08-2B4A6F555F7F}" destId="{5A5D7DDD-F9F1-4D05-83B3-1F6DD645E3E4}" srcOrd="0" destOrd="0" presId="urn:microsoft.com/office/officeart/2005/8/layout/hList1"/>
    <dgm:cxn modelId="{E4A758BC-938C-4026-B058-A513588C3585}" srcId="{614BB3F6-7C10-4683-83CD-CA41CF24DAC5}" destId="{141C1857-BD2D-4B18-A34C-A11610628E77}" srcOrd="1" destOrd="0" parTransId="{0725127B-ACB1-4584-B878-526B190D6F2A}" sibTransId="{463CA1BB-5977-4138-AB26-609A7C8F10AC}"/>
    <dgm:cxn modelId="{6FFD96CA-894D-45F2-AC1B-8B45DBE023FA}" srcId="{32D414F7-9E21-4CBD-8A08-2B4A6F555F7F}" destId="{F5E50A40-6D21-408A-A336-E10D953AFB24}" srcOrd="0" destOrd="0" parTransId="{B922E88D-2BB8-4436-A579-3902EB5380A9}" sibTransId="{B55FFFAA-7455-4B2F-BC10-F09143642943}"/>
    <dgm:cxn modelId="{6599BCD7-4A84-4FDD-9223-DE88C73ADF00}" srcId="{F5E50A40-6D21-408A-A336-E10D953AFB24}" destId="{75D792B3-D5E1-4083-BB13-8223CE3EB196}" srcOrd="2" destOrd="0" parTransId="{70B46AF7-5879-4FD1-833B-17A7A32E6528}" sibTransId="{72BAF105-D89A-44F7-873B-72939B2BD108}"/>
    <dgm:cxn modelId="{DD7850DB-497F-4CE5-88C1-0C4B80248694}" type="presOf" srcId="{416C4815-A37E-4AFE-8D46-9BD40C09FC42}" destId="{7AA0A401-43B5-4EE9-93D1-DBE51487FD21}" srcOrd="0" destOrd="1" presId="urn:microsoft.com/office/officeart/2005/8/layout/hList1"/>
    <dgm:cxn modelId="{28716FDC-E2BD-4DA2-AA9F-C633C008078D}" type="presOf" srcId="{614BB3F6-7C10-4683-83CD-CA41CF24DAC5}" destId="{D7BA535E-5AA5-42EF-955C-E80F7C08D509}" srcOrd="0" destOrd="0" presId="urn:microsoft.com/office/officeart/2005/8/layout/hList1"/>
    <dgm:cxn modelId="{0F0B25DF-48E2-4971-AC0C-48744AD3C247}" srcId="{9BCB8EF3-5DFE-4FBE-8113-74372EF7543C}" destId="{B58D3247-0581-4719-B186-2293228AB653}" srcOrd="0" destOrd="0" parTransId="{4DE6762E-4E27-4B81-9F53-A43C200411DF}" sibTransId="{8D8C9C0B-FA08-4592-ACD2-D362EA26C684}"/>
    <dgm:cxn modelId="{FD3942E7-204B-4FD6-B6AA-095C1387D517}" type="presOf" srcId="{F5E50A40-6D21-408A-A336-E10D953AFB24}" destId="{30DE1FE6-02BF-4B31-AC80-782C77FD98B6}" srcOrd="0" destOrd="0" presId="urn:microsoft.com/office/officeart/2005/8/layout/hList1"/>
    <dgm:cxn modelId="{423A6FFD-17CE-439D-B5BF-DF5AAFC29206}" srcId="{DB3A9B09-C1FD-4DD0-9635-B30B241CF4AB}" destId="{416C4815-A37E-4AFE-8D46-9BD40C09FC42}" srcOrd="1" destOrd="0" parTransId="{B503AF6E-B516-4E9E-B42D-A853E4A9B406}" sibTransId="{4F877DE0-329F-4824-9250-2B0A24AA0E00}"/>
    <dgm:cxn modelId="{92B8F9FE-1D4B-42B8-AC6B-99F016943801}" type="presOf" srcId="{141C1857-BD2D-4B18-A34C-A11610628E77}" destId="{177C9F29-7977-4F5A-AFD3-E57C1E2D1D2F}" srcOrd="0" destOrd="1" presId="urn:microsoft.com/office/officeart/2005/8/layout/hList1"/>
    <dgm:cxn modelId="{FC33F807-1BA3-4114-BC9A-631A973E86AF}" type="presParOf" srcId="{5A5D7DDD-F9F1-4D05-83B3-1F6DD645E3E4}" destId="{C0775E27-F401-4CC0-BF9B-3FFAC2489C79}" srcOrd="0" destOrd="0" presId="urn:microsoft.com/office/officeart/2005/8/layout/hList1"/>
    <dgm:cxn modelId="{2EB9CBDD-979F-42D8-BDA8-E23A3A2ABEBE}" type="presParOf" srcId="{C0775E27-F401-4CC0-BF9B-3FFAC2489C79}" destId="{30DE1FE6-02BF-4B31-AC80-782C77FD98B6}" srcOrd="0" destOrd="0" presId="urn:microsoft.com/office/officeart/2005/8/layout/hList1"/>
    <dgm:cxn modelId="{341A845C-E2B3-43E5-A0B4-0E10F96DF0DF}" type="presParOf" srcId="{C0775E27-F401-4CC0-BF9B-3FFAC2489C79}" destId="{26B7DD6A-324C-4EA4-B857-83904973DC06}" srcOrd="1" destOrd="0" presId="urn:microsoft.com/office/officeart/2005/8/layout/hList1"/>
    <dgm:cxn modelId="{E02C4A1F-564B-45AB-9314-BB19170BB7F9}" type="presParOf" srcId="{5A5D7DDD-F9F1-4D05-83B3-1F6DD645E3E4}" destId="{E552BCE2-7B9D-4D6E-A864-88576808B416}" srcOrd="1" destOrd="0" presId="urn:microsoft.com/office/officeart/2005/8/layout/hList1"/>
    <dgm:cxn modelId="{52294E97-8EED-4C2F-90CF-16C505C385E5}" type="presParOf" srcId="{5A5D7DDD-F9F1-4D05-83B3-1F6DD645E3E4}" destId="{0294FDB8-241B-48DE-B9BD-F7A5E6CE9387}" srcOrd="2" destOrd="0" presId="urn:microsoft.com/office/officeart/2005/8/layout/hList1"/>
    <dgm:cxn modelId="{5F6E1B4C-2E63-47F6-BC35-3E8FA70A3E47}" type="presParOf" srcId="{0294FDB8-241B-48DE-B9BD-F7A5E6CE9387}" destId="{AC816DC4-3862-4622-A74B-783DA9B6983E}" srcOrd="0" destOrd="0" presId="urn:microsoft.com/office/officeart/2005/8/layout/hList1"/>
    <dgm:cxn modelId="{A41A5A0A-42C1-469D-A1CF-B20D19076C3A}" type="presParOf" srcId="{0294FDB8-241B-48DE-B9BD-F7A5E6CE9387}" destId="{7AA0A401-43B5-4EE9-93D1-DBE51487FD21}" srcOrd="1" destOrd="0" presId="urn:microsoft.com/office/officeart/2005/8/layout/hList1"/>
    <dgm:cxn modelId="{5CE29E66-75E6-432E-A6A1-E06ED3FEF85B}" type="presParOf" srcId="{5A5D7DDD-F9F1-4D05-83B3-1F6DD645E3E4}" destId="{B8F3C718-0A79-425F-BCFE-3EC43DFBD832}" srcOrd="3" destOrd="0" presId="urn:microsoft.com/office/officeart/2005/8/layout/hList1"/>
    <dgm:cxn modelId="{A32B2629-7FF2-4B0B-B619-BF6309D5F445}" type="presParOf" srcId="{5A5D7DDD-F9F1-4D05-83B3-1F6DD645E3E4}" destId="{DF998FCA-264F-4858-99D8-F2367FD4A182}" srcOrd="4" destOrd="0" presId="urn:microsoft.com/office/officeart/2005/8/layout/hList1"/>
    <dgm:cxn modelId="{8EB82DB5-AD2E-4FBB-94F7-E4DB7E01D355}" type="presParOf" srcId="{DF998FCA-264F-4858-99D8-F2367FD4A182}" destId="{D7BA535E-5AA5-42EF-955C-E80F7C08D509}" srcOrd="0" destOrd="0" presId="urn:microsoft.com/office/officeart/2005/8/layout/hList1"/>
    <dgm:cxn modelId="{A50D52CF-404E-4714-BBCD-F1080DBB698F}" type="presParOf" srcId="{DF998FCA-264F-4858-99D8-F2367FD4A182}" destId="{177C9F29-7977-4F5A-AFD3-E57C1E2D1D2F}" srcOrd="1" destOrd="0" presId="urn:microsoft.com/office/officeart/2005/8/layout/hList1"/>
    <dgm:cxn modelId="{675BFF9B-05B0-42B4-B59C-166B252625FA}" type="presParOf" srcId="{5A5D7DDD-F9F1-4D05-83B3-1F6DD645E3E4}" destId="{4D70E912-1DFA-4DF1-988F-70582E5B98BB}" srcOrd="5" destOrd="0" presId="urn:microsoft.com/office/officeart/2005/8/layout/hList1"/>
    <dgm:cxn modelId="{2D3A0C3B-50E0-49DC-B261-77A54DA7E48C}" type="presParOf" srcId="{5A5D7DDD-F9F1-4D05-83B3-1F6DD645E3E4}" destId="{F3F370CD-DDE7-4095-8291-C7E835DCDD77}" srcOrd="6" destOrd="0" presId="urn:microsoft.com/office/officeart/2005/8/layout/hList1"/>
    <dgm:cxn modelId="{DAA29BEF-42C7-4C53-87E8-89D53783A545}" type="presParOf" srcId="{F3F370CD-DDE7-4095-8291-C7E835DCDD77}" destId="{5BF1FE6B-B59A-432A-BF5F-0EC4E14536B5}" srcOrd="0" destOrd="0" presId="urn:microsoft.com/office/officeart/2005/8/layout/hList1"/>
    <dgm:cxn modelId="{1305EB9D-AE1C-4813-9D1C-8793A7B613B9}" type="presParOf" srcId="{F3F370CD-DDE7-4095-8291-C7E835DCDD77}" destId="{5BEAB92C-761A-430F-96B6-4B1B30BE0EB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E1FE6-02BF-4B31-AC80-782C77FD98B6}">
      <dsp:nvSpPr>
        <dsp:cNvPr id="0" name=""/>
        <dsp:cNvSpPr/>
      </dsp:nvSpPr>
      <dsp:spPr>
        <a:xfrm>
          <a:off x="3476" y="731999"/>
          <a:ext cx="2090191" cy="648438"/>
        </a:xfrm>
        <a:prstGeom prst="rect">
          <a:avLst/>
        </a:prstGeom>
        <a:solidFill>
          <a:schemeClr val="accent1">
            <a:hueOff val="0"/>
            <a:satOff val="0"/>
            <a:lumOff val="0"/>
            <a:alphaOff val="0"/>
          </a:schemeClr>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Comic Sans MS" panose="030F0702030302020204" pitchFamily="66" charset="0"/>
            </a:rPr>
            <a:t>Sensory and/or </a:t>
          </a:r>
          <a:r>
            <a:rPr lang="en-US" sz="1600" kern="1200" dirty="0">
              <a:solidFill>
                <a:schemeClr val="bg1"/>
              </a:solidFill>
              <a:latin typeface="Comic Sans MS" panose="030F0702030302020204" pitchFamily="66" charset="0"/>
            </a:rPr>
            <a:t>Physical</a:t>
          </a:r>
          <a:r>
            <a:rPr lang="en-US" sz="1600" kern="1200" dirty="0">
              <a:latin typeface="Comic Sans MS" panose="030F0702030302020204" pitchFamily="66" charset="0"/>
            </a:rPr>
            <a:t> </a:t>
          </a:r>
        </a:p>
      </dsp:txBody>
      <dsp:txXfrm>
        <a:off x="3476" y="731999"/>
        <a:ext cx="2090191" cy="648438"/>
      </dsp:txXfrm>
    </dsp:sp>
    <dsp:sp modelId="{26B7DD6A-324C-4EA4-B857-83904973DC06}">
      <dsp:nvSpPr>
        <dsp:cNvPr id="0" name=""/>
        <dsp:cNvSpPr/>
      </dsp:nvSpPr>
      <dsp:spPr>
        <a:xfrm>
          <a:off x="3476" y="1380437"/>
          <a:ext cx="2090191" cy="2415600"/>
        </a:xfrm>
        <a:prstGeom prst="rect">
          <a:avLst/>
        </a:prstGeom>
        <a:solidFill>
          <a:schemeClr val="accent1">
            <a:lumMod val="20000"/>
            <a:lumOff val="80000"/>
            <a:alpha val="9000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Hearing Impairments</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Visual Impairment </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Multi-sensory Impairment </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Physical Impairment </a:t>
          </a:r>
        </a:p>
      </dsp:txBody>
      <dsp:txXfrm>
        <a:off x="3476" y="1380437"/>
        <a:ext cx="2090191" cy="2415600"/>
      </dsp:txXfrm>
    </dsp:sp>
    <dsp:sp modelId="{AC816DC4-3862-4622-A74B-783DA9B6983E}">
      <dsp:nvSpPr>
        <dsp:cNvPr id="0" name=""/>
        <dsp:cNvSpPr/>
      </dsp:nvSpPr>
      <dsp:spPr>
        <a:xfrm>
          <a:off x="2386294" y="731999"/>
          <a:ext cx="2090191" cy="648438"/>
        </a:xfrm>
        <a:prstGeom prst="rect">
          <a:avLst/>
        </a:prstGeom>
        <a:solidFill>
          <a:schemeClr val="accent2"/>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Comic Sans MS" panose="030F0702030302020204" pitchFamily="66" charset="0"/>
            </a:rPr>
            <a:t>Communication and Interaction </a:t>
          </a:r>
        </a:p>
      </dsp:txBody>
      <dsp:txXfrm>
        <a:off x="2386294" y="731999"/>
        <a:ext cx="2090191" cy="648438"/>
      </dsp:txXfrm>
    </dsp:sp>
    <dsp:sp modelId="{7AA0A401-43B5-4EE9-93D1-DBE51487FD21}">
      <dsp:nvSpPr>
        <dsp:cNvPr id="0" name=""/>
        <dsp:cNvSpPr/>
      </dsp:nvSpPr>
      <dsp:spPr>
        <a:xfrm>
          <a:off x="2386294" y="1380437"/>
          <a:ext cx="2090191" cy="2415600"/>
        </a:xfrm>
        <a:prstGeom prst="rect">
          <a:avLst/>
        </a:prstGeom>
        <a:solidFill>
          <a:schemeClr val="accent2">
            <a:lumMod val="20000"/>
            <a:lumOff val="80000"/>
            <a:alpha val="9000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Autism Spectrum Disorder (ASD)</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Speech and Language Difficulties </a:t>
          </a:r>
        </a:p>
      </dsp:txBody>
      <dsp:txXfrm>
        <a:off x="2386294" y="1380437"/>
        <a:ext cx="2090191" cy="2415600"/>
      </dsp:txXfrm>
    </dsp:sp>
    <dsp:sp modelId="{D7BA535E-5AA5-42EF-955C-E80F7C08D509}">
      <dsp:nvSpPr>
        <dsp:cNvPr id="0" name=""/>
        <dsp:cNvSpPr/>
      </dsp:nvSpPr>
      <dsp:spPr>
        <a:xfrm>
          <a:off x="4769112" y="731999"/>
          <a:ext cx="2090191" cy="648438"/>
        </a:xfrm>
        <a:prstGeom prst="rect">
          <a:avLst/>
        </a:prstGeom>
        <a:solidFill>
          <a:schemeClr val="accent3"/>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Comic Sans MS" panose="030F0702030302020204" pitchFamily="66" charset="0"/>
            </a:rPr>
            <a:t>Cognition and Learning </a:t>
          </a:r>
        </a:p>
      </dsp:txBody>
      <dsp:txXfrm>
        <a:off x="4769112" y="731999"/>
        <a:ext cx="2090191" cy="648438"/>
      </dsp:txXfrm>
    </dsp:sp>
    <dsp:sp modelId="{177C9F29-7977-4F5A-AFD3-E57C1E2D1D2F}">
      <dsp:nvSpPr>
        <dsp:cNvPr id="0" name=""/>
        <dsp:cNvSpPr/>
      </dsp:nvSpPr>
      <dsp:spPr>
        <a:xfrm>
          <a:off x="4769112" y="1380437"/>
          <a:ext cx="2090191" cy="2415600"/>
        </a:xfrm>
        <a:prstGeom prst="rect">
          <a:avLst/>
        </a:prstGeom>
        <a:solidFill>
          <a:schemeClr val="accent3">
            <a:lumMod val="20000"/>
            <a:lumOff val="80000"/>
            <a:alpha val="9000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Specific learning difficulties, including dyslexia, dyspraxia, dyscalculia</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Moderate learning difficulties </a:t>
          </a:r>
        </a:p>
      </dsp:txBody>
      <dsp:txXfrm>
        <a:off x="4769112" y="1380437"/>
        <a:ext cx="2090191" cy="2415600"/>
      </dsp:txXfrm>
    </dsp:sp>
    <dsp:sp modelId="{5BF1FE6B-B59A-432A-BF5F-0EC4E14536B5}">
      <dsp:nvSpPr>
        <dsp:cNvPr id="0" name=""/>
        <dsp:cNvSpPr/>
      </dsp:nvSpPr>
      <dsp:spPr>
        <a:xfrm>
          <a:off x="7151931" y="731999"/>
          <a:ext cx="2090191" cy="648438"/>
        </a:xfrm>
        <a:prstGeom prst="rect">
          <a:avLst/>
        </a:prstGeom>
        <a:solidFill>
          <a:schemeClr val="accent4"/>
        </a:solidFill>
        <a:ln w="15875"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Comic Sans MS" panose="030F0702030302020204" pitchFamily="66" charset="0"/>
            </a:rPr>
            <a:t>Social, Emotional and Mental Health </a:t>
          </a:r>
        </a:p>
      </dsp:txBody>
      <dsp:txXfrm>
        <a:off x="7151931" y="731999"/>
        <a:ext cx="2090191" cy="648438"/>
      </dsp:txXfrm>
    </dsp:sp>
    <dsp:sp modelId="{5BEAB92C-761A-430F-96B6-4B1B30BE0EB8}">
      <dsp:nvSpPr>
        <dsp:cNvPr id="0" name=""/>
        <dsp:cNvSpPr/>
      </dsp:nvSpPr>
      <dsp:spPr>
        <a:xfrm>
          <a:off x="7151931" y="1380437"/>
          <a:ext cx="2090191" cy="2415600"/>
        </a:xfrm>
        <a:prstGeom prst="rect">
          <a:avLst/>
        </a:prstGeom>
        <a:solidFill>
          <a:schemeClr val="accent4">
            <a:lumMod val="20000"/>
            <a:lumOff val="80000"/>
            <a:alpha val="9000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Attention Deficit Hyperactivity Disorder (ADHD)</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Anxiety </a:t>
          </a:r>
        </a:p>
        <a:p>
          <a:pPr marL="171450" lvl="1" indent="-171450" algn="l" defTabSz="711200">
            <a:lnSpc>
              <a:spcPct val="90000"/>
            </a:lnSpc>
            <a:spcBef>
              <a:spcPct val="0"/>
            </a:spcBef>
            <a:spcAft>
              <a:spcPct val="15000"/>
            </a:spcAft>
            <a:buChar char="•"/>
          </a:pPr>
          <a:r>
            <a:rPr lang="en-US" sz="1600" kern="1200" dirty="0">
              <a:latin typeface="Comic Sans MS" panose="030F0702030302020204" pitchFamily="66" charset="0"/>
            </a:rPr>
            <a:t>Attention Deficit Disorder (ADD</a:t>
          </a:r>
        </a:p>
      </dsp:txBody>
      <dsp:txXfrm>
        <a:off x="7151931" y="1380437"/>
        <a:ext cx="2090191" cy="241560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dirty="0"/>
              <a:t>Click to edit Master title style</a:t>
            </a:r>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4357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5418901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dirty="0"/>
              <a:t>Click to edit Master title style</a:t>
            </a:r>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87789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dirty="0"/>
              <a:t>Click to edit Master title style</a:t>
            </a:r>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19811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83763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713546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89431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304010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dirty="0"/>
              <a:t>Click to edit Master title style</a:t>
            </a:r>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545598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96000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3027822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049462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dirty="0"/>
              <a:t>Click to edit Master title style</a:t>
            </a:r>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563101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26201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73460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843923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2/13/2026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8443213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2/13/2026</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17132136"/>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slide" Target="slide15.xml"/><Relationship Id="rId18" Type="http://schemas.openxmlformats.org/officeDocument/2006/relationships/slide" Target="slide21.xml"/><Relationship Id="rId3" Type="http://schemas.openxmlformats.org/officeDocument/2006/relationships/slide" Target="slide4.xml"/><Relationship Id="rId7" Type="http://schemas.openxmlformats.org/officeDocument/2006/relationships/slide" Target="slide10.xml"/><Relationship Id="rId12" Type="http://schemas.openxmlformats.org/officeDocument/2006/relationships/slide" Target="slide14.xml"/><Relationship Id="rId17" Type="http://schemas.openxmlformats.org/officeDocument/2006/relationships/slide" Target="slide19.xml"/><Relationship Id="rId2" Type="http://schemas.openxmlformats.org/officeDocument/2006/relationships/slide" Target="slide5.xml"/><Relationship Id="rId16" Type="http://schemas.openxmlformats.org/officeDocument/2006/relationships/slide" Target="slide18.xml"/><Relationship Id="rId1" Type="http://schemas.openxmlformats.org/officeDocument/2006/relationships/slideLayout" Target="../slideLayouts/slideLayout2.xml"/><Relationship Id="rId6" Type="http://schemas.openxmlformats.org/officeDocument/2006/relationships/slide" Target="slide8.xml"/><Relationship Id="rId11" Type="http://schemas.openxmlformats.org/officeDocument/2006/relationships/slide" Target="slide13.xml"/><Relationship Id="rId5" Type="http://schemas.openxmlformats.org/officeDocument/2006/relationships/slide" Target="slide7.xml"/><Relationship Id="rId15" Type="http://schemas.openxmlformats.org/officeDocument/2006/relationships/slide" Target="slide17.xml"/><Relationship Id="rId10" Type="http://schemas.openxmlformats.org/officeDocument/2006/relationships/slide" Target="slide12.xml"/><Relationship Id="rId19" Type="http://schemas.openxmlformats.org/officeDocument/2006/relationships/slide" Target="slide20.xml"/><Relationship Id="rId4" Type="http://schemas.openxmlformats.org/officeDocument/2006/relationships/slide" Target="slide6.xml"/><Relationship Id="rId9" Type="http://schemas.openxmlformats.org/officeDocument/2006/relationships/slide" Target="slide9.xml"/><Relationship Id="rId14" Type="http://schemas.openxmlformats.org/officeDocument/2006/relationships/slide" Target="slide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 Target="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3.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gov.uk/complain-about-school/disability-discrimination" TargetMode="External"/><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4" Type="http://schemas.openxmlformats.org/officeDocument/2006/relationships/slide" Target="slide3.xml"/></Relationships>
</file>

<file path=ppt/slides/_rels/slide2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suffolksendiass.co.uk/" TargetMode="External"/><Relationship Id="rId1" Type="http://schemas.openxmlformats.org/officeDocument/2006/relationships/slideLayout" Target="../slideLayouts/slideLayout2.xml"/><Relationship Id="rId4" Type="http://schemas.openxmlformats.org/officeDocument/2006/relationships/slide" Target="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110" y="3437657"/>
            <a:ext cx="7766936" cy="1646302"/>
          </a:xfrm>
        </p:spPr>
        <p:txBody>
          <a:bodyPr>
            <a:normAutofit fontScale="90000"/>
          </a:bodyPr>
          <a:lstStyle/>
          <a:p>
            <a:pPr algn="ctr"/>
            <a:br>
              <a:rPr lang="en-GB" sz="4000" dirty="0">
                <a:latin typeface="Comic Sans MS"/>
              </a:rPr>
            </a:br>
            <a:r>
              <a:rPr lang="en-GB" sz="4000" dirty="0">
                <a:latin typeface="Calibri"/>
                <a:ea typeface="Calibri"/>
                <a:cs typeface="Calibri"/>
              </a:rPr>
              <a:t>Britannia Primary School and Nursery </a:t>
            </a:r>
            <a:r>
              <a:rPr lang="en-GB" sz="4000" dirty="0">
                <a:latin typeface="Comic Sans MS"/>
              </a:rPr>
              <a:t> </a:t>
            </a:r>
            <a:br>
              <a:rPr lang="en-GB" sz="4000" dirty="0">
                <a:latin typeface="Comic Sans MS" panose="030F0702030302020204" pitchFamily="66" charset="0"/>
              </a:rPr>
            </a:br>
            <a:br>
              <a:rPr lang="en-GB" sz="6000" dirty="0">
                <a:latin typeface="Comic Sans MS" panose="030F0702030302020204" pitchFamily="66" charset="0"/>
              </a:rPr>
            </a:br>
            <a:br>
              <a:rPr lang="en-GB" sz="4800" dirty="0">
                <a:latin typeface="Comic Sans MS" panose="030F0702030302020204" pitchFamily="66" charset="0"/>
              </a:rPr>
            </a:br>
            <a:br>
              <a:rPr lang="en-GB" sz="4800" dirty="0">
                <a:latin typeface="Comic Sans MS" panose="030F0702030302020204" pitchFamily="66" charset="0"/>
              </a:rPr>
            </a:br>
            <a:br>
              <a:rPr lang="en-GB" sz="4800" dirty="0">
                <a:latin typeface="Comic Sans MS" panose="030F0702030302020204" pitchFamily="66" charset="0"/>
              </a:rPr>
            </a:br>
            <a:r>
              <a:rPr lang="en-GB" sz="4800" dirty="0">
                <a:latin typeface="Calibri"/>
                <a:ea typeface="Calibri"/>
                <a:cs typeface="Calibri"/>
              </a:rPr>
              <a:t>SEN Information Report</a:t>
            </a:r>
          </a:p>
        </p:txBody>
      </p:sp>
      <p:sp>
        <p:nvSpPr>
          <p:cNvPr id="3" name="Subtitle 2"/>
          <p:cNvSpPr>
            <a:spLocks noGrp="1"/>
          </p:cNvSpPr>
          <p:nvPr>
            <p:ph type="subTitle" idx="1"/>
          </p:nvPr>
        </p:nvSpPr>
        <p:spPr>
          <a:xfrm>
            <a:off x="134696" y="5356520"/>
            <a:ext cx="7766936" cy="1387180"/>
          </a:xfrm>
        </p:spPr>
        <p:txBody>
          <a:bodyPr>
            <a:normAutofit lnSpcReduction="10000"/>
          </a:bodyPr>
          <a:lstStyle/>
          <a:p>
            <a:pPr algn="l"/>
            <a:r>
              <a:rPr lang="it-IT" sz="2400" err="1">
                <a:latin typeface="Calibri"/>
                <a:ea typeface="Calibri"/>
                <a:cs typeface="Calibri"/>
              </a:rPr>
              <a:t>SENDCo</a:t>
            </a:r>
            <a:r>
              <a:rPr lang="it-IT" sz="2400" dirty="0">
                <a:latin typeface="Calibri"/>
                <a:ea typeface="Calibri"/>
                <a:cs typeface="Calibri"/>
              </a:rPr>
              <a:t>: Emma Campbell  </a:t>
            </a:r>
            <a:endParaRPr lang="it-IT" sz="2400">
              <a:latin typeface="Calibri"/>
              <a:ea typeface="Calibri"/>
              <a:cs typeface="Calibri"/>
            </a:endParaRPr>
          </a:p>
          <a:p>
            <a:pPr algn="l"/>
            <a:r>
              <a:rPr lang="it-IT" sz="2400" dirty="0">
                <a:latin typeface="Calibri"/>
                <a:ea typeface="Calibri"/>
                <a:cs typeface="Calibri"/>
              </a:rPr>
              <a:t>Email: emma.campbell@britannia.suffolk.sch.uk </a:t>
            </a:r>
            <a:endParaRPr lang="it-IT" sz="2400">
              <a:latin typeface="Calibri"/>
              <a:ea typeface="Calibri"/>
              <a:cs typeface="Calibri"/>
            </a:endParaRPr>
          </a:p>
          <a:p>
            <a:pPr algn="l"/>
            <a:r>
              <a:rPr lang="it-IT" sz="2400" err="1">
                <a:latin typeface="Calibri"/>
                <a:ea typeface="Calibri"/>
                <a:cs typeface="Calibri"/>
              </a:rPr>
              <a:t>Published</a:t>
            </a:r>
            <a:r>
              <a:rPr lang="it-IT" sz="2400" dirty="0">
                <a:latin typeface="Calibri"/>
                <a:ea typeface="Calibri"/>
                <a:cs typeface="Calibri"/>
              </a:rPr>
              <a:t>: </a:t>
            </a:r>
            <a:r>
              <a:rPr lang="it-IT" sz="2400" err="1">
                <a:latin typeface="Calibri"/>
                <a:ea typeface="Calibri"/>
                <a:cs typeface="Calibri"/>
              </a:rPr>
              <a:t>September</a:t>
            </a:r>
            <a:r>
              <a:rPr lang="it-IT" sz="2400" dirty="0">
                <a:latin typeface="Calibri"/>
                <a:ea typeface="Calibri"/>
                <a:cs typeface="Calibri"/>
              </a:rPr>
              <a:t> 2025 </a:t>
            </a:r>
          </a:p>
        </p:txBody>
      </p:sp>
      <p:sp>
        <p:nvSpPr>
          <p:cNvPr id="6" name="Rectangle 5"/>
          <p:cNvSpPr/>
          <p:nvPr/>
        </p:nvSpPr>
        <p:spPr>
          <a:xfrm>
            <a:off x="3858515" y="1690566"/>
            <a:ext cx="3096126" cy="2582778"/>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solidFill>
                  <a:schemeClr val="accent1"/>
                </a:solidFill>
              </a:rPr>
              <a:t>School Logo </a:t>
            </a:r>
          </a:p>
        </p:txBody>
      </p:sp>
      <p:pic>
        <p:nvPicPr>
          <p:cNvPr id="5" name="Picture 4">
            <a:hlinkClick r:id="rId2" action="ppaction://hlinksldjump"/>
          </p:cNvPr>
          <p:cNvPicPr>
            <a:picLocks noChangeAspect="1"/>
          </p:cNvPicPr>
          <p:nvPr/>
        </p:nvPicPr>
        <p:blipFill>
          <a:blip r:embed="rId3"/>
          <a:stretch>
            <a:fillRect/>
          </a:stretch>
        </p:blipFill>
        <p:spPr>
          <a:xfrm>
            <a:off x="10696432" y="6050110"/>
            <a:ext cx="1261981" cy="707197"/>
          </a:xfrm>
          <a:prstGeom prst="rect">
            <a:avLst/>
          </a:prstGeom>
        </p:spPr>
      </p:pic>
      <p:pic>
        <p:nvPicPr>
          <p:cNvPr id="4" name="Picture 3" descr="Logo">
            <a:extLst>
              <a:ext uri="{FF2B5EF4-FFF2-40B4-BE49-F238E27FC236}">
                <a16:creationId xmlns:a16="http://schemas.microsoft.com/office/drawing/2014/main" id="{B4A6058B-618E-A7A6-B272-46F7B27FD75D}"/>
              </a:ext>
            </a:extLst>
          </p:cNvPr>
          <p:cNvPicPr>
            <a:picLocks noChangeAspect="1"/>
          </p:cNvPicPr>
          <p:nvPr/>
        </p:nvPicPr>
        <p:blipFill>
          <a:blip r:embed="rId4"/>
          <a:stretch>
            <a:fillRect/>
          </a:stretch>
        </p:blipFill>
        <p:spPr>
          <a:xfrm>
            <a:off x="4169075" y="1746490"/>
            <a:ext cx="2473624" cy="2444869"/>
          </a:xfrm>
          <a:prstGeom prst="rect">
            <a:avLst/>
          </a:prstGeom>
        </p:spPr>
      </p:pic>
    </p:spTree>
    <p:extLst>
      <p:ext uri="{BB962C8B-B14F-4D97-AF65-F5344CB8AC3E}">
        <p14:creationId xmlns:p14="http://schemas.microsoft.com/office/powerpoint/2010/main" val="3891031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ubtitle 2"/>
          <p:cNvSpPr txBox="1">
            <a:spLocks/>
          </p:cNvSpPr>
          <p:nvPr/>
        </p:nvSpPr>
        <p:spPr>
          <a:xfrm>
            <a:off x="514137" y="4207623"/>
            <a:ext cx="4928592" cy="1368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6" name="Rounded Rectangle 5">
            <a:hlinkClick r:id="" action="ppaction://noaction"/>
          </p:cNvPr>
          <p:cNvSpPr/>
          <p:nvPr/>
        </p:nvSpPr>
        <p:spPr>
          <a:xfrm>
            <a:off x="430297" y="319191"/>
            <a:ext cx="2796480" cy="720080"/>
          </a:xfrm>
          <a:prstGeom prst="roundRect">
            <a:avLst/>
          </a:prstGeom>
          <a:solidFill>
            <a:schemeClr val="tx2">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Aims </a:t>
            </a:r>
          </a:p>
        </p:txBody>
      </p:sp>
      <p:sp>
        <p:nvSpPr>
          <p:cNvPr id="10" name="Rounded Rectangle 9">
            <a:hlinkClick r:id="" action="ppaction://noaction"/>
          </p:cNvPr>
          <p:cNvSpPr/>
          <p:nvPr/>
        </p:nvSpPr>
        <p:spPr>
          <a:xfrm>
            <a:off x="3379177" y="319191"/>
            <a:ext cx="2796480" cy="720080"/>
          </a:xfrm>
          <a:prstGeom prst="roundRect">
            <a:avLst/>
          </a:prstGeom>
          <a:solidFill>
            <a:schemeClr val="accent1">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Our School Vision </a:t>
            </a:r>
          </a:p>
        </p:txBody>
      </p:sp>
      <p:sp>
        <p:nvSpPr>
          <p:cNvPr id="11" name="Rounded Rectangle 10">
            <a:hlinkClick r:id="" action="ppaction://noaction"/>
          </p:cNvPr>
          <p:cNvSpPr/>
          <p:nvPr/>
        </p:nvSpPr>
        <p:spPr>
          <a:xfrm>
            <a:off x="6390981" y="303437"/>
            <a:ext cx="2796480" cy="720080"/>
          </a:xfrm>
          <a:prstGeom prst="roundRect">
            <a:avLst/>
          </a:prstGeom>
          <a:solidFill>
            <a:schemeClr val="accent2">
              <a:lumMod val="20000"/>
              <a:lumOff val="8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Legislation and Policies </a:t>
            </a:r>
            <a:endParaRPr lang="en-GB" dirty="0">
              <a:solidFill>
                <a:schemeClr val="tx1"/>
              </a:solidFill>
            </a:endParaRPr>
          </a:p>
        </p:txBody>
      </p:sp>
      <p:sp>
        <p:nvSpPr>
          <p:cNvPr id="12" name="Rounded Rectangle 11">
            <a:hlinkClick r:id="" action="ppaction://noaction"/>
          </p:cNvPr>
          <p:cNvSpPr/>
          <p:nvPr/>
        </p:nvSpPr>
        <p:spPr>
          <a:xfrm>
            <a:off x="449589" y="1255295"/>
            <a:ext cx="2796480" cy="720080"/>
          </a:xfrm>
          <a:prstGeom prst="round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Who can I contact? </a:t>
            </a:r>
            <a:endParaRPr lang="en-GB" dirty="0">
              <a:solidFill>
                <a:schemeClr val="tx1"/>
              </a:solidFill>
            </a:endParaRPr>
          </a:p>
        </p:txBody>
      </p:sp>
      <p:sp>
        <p:nvSpPr>
          <p:cNvPr id="14" name="Rounded Rectangle 13">
            <a:hlinkClick r:id="" action="ppaction://noaction"/>
          </p:cNvPr>
          <p:cNvSpPr/>
          <p:nvPr/>
        </p:nvSpPr>
        <p:spPr>
          <a:xfrm>
            <a:off x="3399548" y="1226540"/>
            <a:ext cx="2796480" cy="720080"/>
          </a:xfrm>
          <a:prstGeom prst="round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Roles and Responsibilities’ </a:t>
            </a:r>
            <a:endParaRPr lang="en-GB" dirty="0">
              <a:solidFill>
                <a:schemeClr val="tx1"/>
              </a:solidFill>
            </a:endParaRPr>
          </a:p>
        </p:txBody>
      </p:sp>
      <p:sp>
        <p:nvSpPr>
          <p:cNvPr id="15" name="Rounded Rectangle 14">
            <a:hlinkClick r:id="" action="ppaction://noaction"/>
          </p:cNvPr>
          <p:cNvSpPr/>
          <p:nvPr/>
        </p:nvSpPr>
        <p:spPr>
          <a:xfrm>
            <a:off x="438271" y="2191399"/>
            <a:ext cx="2796480" cy="720080"/>
          </a:xfrm>
          <a:prstGeom prst="roundRect">
            <a:avLst/>
          </a:prstGeom>
          <a:solidFill>
            <a:schemeClr val="accent1">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What types of SEND are there? </a:t>
            </a:r>
            <a:endParaRPr lang="en-GB" dirty="0">
              <a:solidFill>
                <a:schemeClr val="tx1"/>
              </a:solidFill>
            </a:endParaRPr>
          </a:p>
        </p:txBody>
      </p:sp>
      <p:sp>
        <p:nvSpPr>
          <p:cNvPr id="16" name="Rounded Rectangle 15">
            <a:hlinkClick r:id="" action="ppaction://noaction"/>
          </p:cNvPr>
          <p:cNvSpPr/>
          <p:nvPr/>
        </p:nvSpPr>
        <p:spPr>
          <a:xfrm>
            <a:off x="3432610" y="2191399"/>
            <a:ext cx="2796480" cy="720080"/>
          </a:xfrm>
          <a:prstGeom prst="round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winkl" panose="02000000000000000000" pitchFamily="2" charset="0"/>
              </a:rPr>
              <a:t>What is the approach to teaching pupils with SEND?</a:t>
            </a:r>
            <a:endParaRPr lang="en-GB" sz="1600" dirty="0">
              <a:solidFill>
                <a:schemeClr val="tx1"/>
              </a:solidFill>
              <a:latin typeface="Twinkl" panose="02000000000000000000" pitchFamily="2" charset="0"/>
            </a:endParaRPr>
          </a:p>
        </p:txBody>
      </p:sp>
      <p:sp>
        <p:nvSpPr>
          <p:cNvPr id="19" name="Rounded Rectangle 18">
            <a:hlinkClick r:id="" action="ppaction://noaction"/>
          </p:cNvPr>
          <p:cNvSpPr/>
          <p:nvPr/>
        </p:nvSpPr>
        <p:spPr>
          <a:xfrm>
            <a:off x="6383802" y="1256871"/>
            <a:ext cx="2796480" cy="720080"/>
          </a:xfrm>
          <a:prstGeom prst="roundRect">
            <a:avLst/>
          </a:prstGeom>
          <a:solidFill>
            <a:schemeClr val="tx2">
              <a:lumMod val="40000"/>
              <a:lumOff val="6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What is SEND? </a:t>
            </a:r>
          </a:p>
        </p:txBody>
      </p:sp>
      <p:sp>
        <p:nvSpPr>
          <p:cNvPr id="21" name="Rounded Rectangle 20">
            <a:hlinkClick r:id="" action="ppaction://noaction"/>
          </p:cNvPr>
          <p:cNvSpPr/>
          <p:nvPr/>
        </p:nvSpPr>
        <p:spPr>
          <a:xfrm>
            <a:off x="6373061" y="2192975"/>
            <a:ext cx="2796480" cy="720080"/>
          </a:xfrm>
          <a:prstGeom prst="roundRect">
            <a:avLst/>
          </a:prstGeom>
          <a:solidFill>
            <a:schemeClr val="tx2">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winkl" panose="02000000000000000000" pitchFamily="2" charset="0"/>
              </a:rPr>
              <a:t>How do we identify children with SEND?</a:t>
            </a:r>
            <a:endParaRPr lang="en-GB" dirty="0">
              <a:solidFill>
                <a:schemeClr val="tx1"/>
              </a:solidFill>
              <a:latin typeface="Twinkl" panose="02000000000000000000" pitchFamily="2" charset="0"/>
            </a:endParaRPr>
          </a:p>
        </p:txBody>
      </p:sp>
      <p:sp>
        <p:nvSpPr>
          <p:cNvPr id="22" name="Rounded Rectangle 21">
            <a:hlinkClick r:id="" action="ppaction://noaction"/>
          </p:cNvPr>
          <p:cNvSpPr/>
          <p:nvPr/>
        </p:nvSpPr>
        <p:spPr>
          <a:xfrm>
            <a:off x="445953" y="3186588"/>
            <a:ext cx="2796480" cy="720080"/>
          </a:xfrm>
          <a:prstGeom prst="roundRect">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anose="02000000000000000000" pitchFamily="2" charset="0"/>
              </a:rPr>
              <a:t>External Agencies</a:t>
            </a:r>
          </a:p>
        </p:txBody>
      </p:sp>
      <p:sp>
        <p:nvSpPr>
          <p:cNvPr id="23" name="Rounded Rectangle 22">
            <a:hlinkClick r:id="" action="ppaction://noaction"/>
          </p:cNvPr>
          <p:cNvSpPr/>
          <p:nvPr/>
        </p:nvSpPr>
        <p:spPr>
          <a:xfrm>
            <a:off x="3497692" y="3186588"/>
            <a:ext cx="2796480" cy="720080"/>
          </a:xfrm>
          <a:prstGeom prst="roundRect">
            <a:avLst/>
          </a:prstGeom>
          <a:solidFill>
            <a:schemeClr val="accent2">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chemeClr val="tx1"/>
                </a:solidFill>
                <a:latin typeface="Twinkl" panose="02000000000000000000" pitchFamily="2" charset="0"/>
              </a:rPr>
              <a:t>How will the curriculum be matched to my child’s needs?</a:t>
            </a:r>
            <a:endParaRPr lang="en-GB" sz="1600" dirty="0">
              <a:solidFill>
                <a:schemeClr val="tx1"/>
              </a:solidFill>
              <a:latin typeface="Twinkl" panose="02000000000000000000" pitchFamily="2" charset="0"/>
            </a:endParaRPr>
          </a:p>
        </p:txBody>
      </p:sp>
      <p:sp>
        <p:nvSpPr>
          <p:cNvPr id="24" name="Rounded Rectangle 23">
            <a:hlinkClick r:id="" action="ppaction://noaction"/>
          </p:cNvPr>
          <p:cNvSpPr/>
          <p:nvPr/>
        </p:nvSpPr>
        <p:spPr>
          <a:xfrm>
            <a:off x="6392019" y="3186588"/>
            <a:ext cx="2796480" cy="720080"/>
          </a:xfrm>
          <a:prstGeom prst="roundRect">
            <a:avLst/>
          </a:prstGeom>
          <a:solidFill>
            <a:schemeClr val="tx2">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Twinkl" panose="02000000000000000000" pitchFamily="2" charset="0"/>
              </a:rPr>
              <a:t>How are parents involved with the school?</a:t>
            </a:r>
            <a:endParaRPr lang="en-GB" sz="1600" dirty="0">
              <a:solidFill>
                <a:schemeClr val="tx1"/>
              </a:solidFill>
            </a:endParaRPr>
          </a:p>
        </p:txBody>
      </p:sp>
      <p:sp>
        <p:nvSpPr>
          <p:cNvPr id="25" name="Rounded Rectangle 24">
            <a:hlinkClick r:id="" action="ppaction://noaction"/>
          </p:cNvPr>
          <p:cNvSpPr/>
          <p:nvPr/>
        </p:nvSpPr>
        <p:spPr>
          <a:xfrm>
            <a:off x="449589" y="4208835"/>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anose="02000000000000000000" pitchFamily="2" charset="0"/>
              </a:rPr>
              <a:t>What if I think my child needs more help than the school can provide? </a:t>
            </a:r>
            <a:endParaRPr lang="en-GB" sz="1400" dirty="0">
              <a:solidFill>
                <a:schemeClr val="tx1"/>
              </a:solidFill>
              <a:latin typeface="Twinkl" panose="02000000000000000000" pitchFamily="2" charset="0"/>
            </a:endParaRPr>
          </a:p>
        </p:txBody>
      </p:sp>
      <p:sp>
        <p:nvSpPr>
          <p:cNvPr id="26" name="Rounded Rectangle 25">
            <a:hlinkClick r:id="" action="ppaction://noaction"/>
          </p:cNvPr>
          <p:cNvSpPr/>
          <p:nvPr/>
        </p:nvSpPr>
        <p:spPr>
          <a:xfrm>
            <a:off x="3500189" y="4172831"/>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Twinkl" panose="02000000000000000000" pitchFamily="2" charset="0"/>
              </a:rPr>
              <a:t>Transitions </a:t>
            </a:r>
            <a:endParaRPr lang="en-GB" dirty="0">
              <a:solidFill>
                <a:schemeClr val="tx1"/>
              </a:solidFill>
              <a:latin typeface="Twinkl" panose="02000000000000000000" pitchFamily="2" charset="0"/>
            </a:endParaRPr>
          </a:p>
        </p:txBody>
      </p:sp>
      <p:sp>
        <p:nvSpPr>
          <p:cNvPr id="27" name="Rounded Rectangle 26">
            <a:hlinkClick r:id="" action="ppaction://noaction"/>
          </p:cNvPr>
          <p:cNvSpPr/>
          <p:nvPr/>
        </p:nvSpPr>
        <p:spPr>
          <a:xfrm>
            <a:off x="427873" y="5216705"/>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Twinkl" panose="02000000000000000000" pitchFamily="2" charset="0"/>
              </a:rPr>
              <a:t>How will the school evaluate the effectiveness of the provision for pupils with SEND?</a:t>
            </a:r>
            <a:endParaRPr lang="en-GB" sz="1200" dirty="0">
              <a:solidFill>
                <a:schemeClr val="tx1"/>
              </a:solidFill>
              <a:latin typeface="Twinkl" panose="02000000000000000000" pitchFamily="2" charset="0"/>
            </a:endParaRPr>
          </a:p>
        </p:txBody>
      </p:sp>
      <p:sp>
        <p:nvSpPr>
          <p:cNvPr id="28" name="Rounded Rectangle 27">
            <a:hlinkClick r:id="" action="ppaction://noaction"/>
          </p:cNvPr>
          <p:cNvSpPr/>
          <p:nvPr/>
        </p:nvSpPr>
        <p:spPr>
          <a:xfrm>
            <a:off x="3397050" y="5216705"/>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latin typeface="Twinkl" panose="02000000000000000000" pitchFamily="2" charset="0"/>
              </a:rPr>
              <a:t>How will the school fund the support needed for my child? </a:t>
            </a:r>
            <a:endParaRPr lang="en-GB" sz="1400" dirty="0">
              <a:solidFill>
                <a:schemeClr val="tx1"/>
              </a:solidFill>
              <a:latin typeface="Twinkl" panose="02000000000000000000" pitchFamily="2" charset="0"/>
            </a:endParaRPr>
          </a:p>
        </p:txBody>
      </p:sp>
      <p:sp>
        <p:nvSpPr>
          <p:cNvPr id="29" name="Rounded Rectangle 28">
            <a:hlinkClick r:id="" action="ppaction://noaction"/>
          </p:cNvPr>
          <p:cNvSpPr/>
          <p:nvPr/>
        </p:nvSpPr>
        <p:spPr>
          <a:xfrm>
            <a:off x="6394346" y="4167157"/>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Twinkl" panose="02000000000000000000" pitchFamily="2" charset="0"/>
              </a:rPr>
              <a:t>What if I am not happy with a decision or what is happening for my child? </a:t>
            </a:r>
            <a:endParaRPr lang="en-GB" sz="1200" dirty="0">
              <a:solidFill>
                <a:schemeClr val="tx1"/>
              </a:solidFill>
              <a:latin typeface="Twinkl" panose="02000000000000000000" pitchFamily="2" charset="0"/>
            </a:endParaRPr>
          </a:p>
        </p:txBody>
      </p:sp>
      <p:pic>
        <p:nvPicPr>
          <p:cNvPr id="7" name="Picture 6"/>
          <p:cNvPicPr>
            <a:picLocks noChangeAspect="1"/>
          </p:cNvPicPr>
          <p:nvPr/>
        </p:nvPicPr>
        <p:blipFill>
          <a:blip r:embed="rId2"/>
          <a:stretch>
            <a:fillRect/>
          </a:stretch>
        </p:blipFill>
        <p:spPr>
          <a:xfrm rot="797375">
            <a:off x="10196248" y="406923"/>
            <a:ext cx="1550267" cy="1378517"/>
          </a:xfrm>
          <a:prstGeom prst="rect">
            <a:avLst/>
          </a:prstGeom>
        </p:spPr>
      </p:pic>
      <p:pic>
        <p:nvPicPr>
          <p:cNvPr id="8" name="Picture 7"/>
          <p:cNvPicPr>
            <a:picLocks noChangeAspect="1"/>
          </p:cNvPicPr>
          <p:nvPr/>
        </p:nvPicPr>
        <p:blipFill>
          <a:blip r:embed="rId3"/>
          <a:stretch>
            <a:fillRect/>
          </a:stretch>
        </p:blipFill>
        <p:spPr>
          <a:xfrm rot="20956325">
            <a:off x="10078690" y="2440637"/>
            <a:ext cx="1883369" cy="941684"/>
          </a:xfrm>
          <a:prstGeom prst="rect">
            <a:avLst/>
          </a:prstGeom>
        </p:spPr>
      </p:pic>
    </p:spTree>
    <p:extLst>
      <p:ext uri="{BB962C8B-B14F-4D97-AF65-F5344CB8AC3E}">
        <p14:creationId xmlns:p14="http://schemas.microsoft.com/office/powerpoint/2010/main" val="3985653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ubtitle 2"/>
          <p:cNvSpPr txBox="1">
            <a:spLocks/>
          </p:cNvSpPr>
          <p:nvPr/>
        </p:nvSpPr>
        <p:spPr>
          <a:xfrm>
            <a:off x="514137" y="4207623"/>
            <a:ext cx="4928592" cy="1368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6" name="Rounded Rectangle 5">
            <a:hlinkClick r:id="rId2" action="ppaction://hlinksldjump"/>
          </p:cNvPr>
          <p:cNvSpPr/>
          <p:nvPr/>
        </p:nvSpPr>
        <p:spPr>
          <a:xfrm>
            <a:off x="3400007" y="326422"/>
            <a:ext cx="2796480" cy="720080"/>
          </a:xfrm>
          <a:prstGeom prst="roundRect">
            <a:avLst/>
          </a:prstGeom>
          <a:solidFill>
            <a:schemeClr val="tx2">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What are Special Educational Needs (SEN)?</a:t>
            </a:r>
            <a:endParaRPr lang="en-GB" sz="1400" b="1" dirty="0">
              <a:solidFill>
                <a:schemeClr val="accent1"/>
              </a:solidFill>
              <a:latin typeface="Twinkl" panose="02000000000000000000" pitchFamily="2" charset="0"/>
            </a:endParaRPr>
          </a:p>
        </p:txBody>
      </p:sp>
      <p:sp>
        <p:nvSpPr>
          <p:cNvPr id="10" name="Rounded Rectangle 9">
            <a:hlinkClick r:id="rId3" action="ppaction://hlinksldjump"/>
          </p:cNvPr>
          <p:cNvSpPr/>
          <p:nvPr/>
        </p:nvSpPr>
        <p:spPr>
          <a:xfrm>
            <a:off x="351164" y="293725"/>
            <a:ext cx="2885870" cy="743238"/>
          </a:xfrm>
          <a:prstGeom prst="roundRect">
            <a:avLst/>
          </a:prstGeom>
          <a:solidFill>
            <a:schemeClr val="accent1">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accent1"/>
                </a:solidFill>
                <a:latin typeface="Comic Sans MS" panose="030F0702030302020204" pitchFamily="66" charset="0"/>
              </a:rPr>
              <a:t>Our Vision </a:t>
            </a:r>
          </a:p>
        </p:txBody>
      </p:sp>
      <p:sp>
        <p:nvSpPr>
          <p:cNvPr id="11" name="Rounded Rectangle 10">
            <a:hlinkClick r:id="rId4" action="ppaction://hlinksldjump"/>
          </p:cNvPr>
          <p:cNvSpPr/>
          <p:nvPr/>
        </p:nvSpPr>
        <p:spPr>
          <a:xfrm>
            <a:off x="6361503" y="286845"/>
            <a:ext cx="2796480" cy="720080"/>
          </a:xfrm>
          <a:prstGeom prst="roundRect">
            <a:avLst/>
          </a:prstGeom>
          <a:solidFill>
            <a:schemeClr val="accent2">
              <a:lumMod val="20000"/>
              <a:lumOff val="8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What types of SEN does the school provide for?</a:t>
            </a:r>
            <a:endParaRPr lang="en-GB" sz="1400" b="1" dirty="0">
              <a:solidFill>
                <a:schemeClr val="accent1"/>
              </a:solidFill>
              <a:latin typeface="Comic Sans MS" panose="030F0702030302020204" pitchFamily="66" charset="0"/>
            </a:endParaRPr>
          </a:p>
        </p:txBody>
      </p:sp>
      <p:sp>
        <p:nvSpPr>
          <p:cNvPr id="12" name="Rounded Rectangle 11">
            <a:hlinkClick r:id="rId5" action="ppaction://hlinksldjump"/>
          </p:cNvPr>
          <p:cNvSpPr/>
          <p:nvPr/>
        </p:nvSpPr>
        <p:spPr>
          <a:xfrm>
            <a:off x="435212" y="1226540"/>
            <a:ext cx="2796480" cy="720080"/>
          </a:xfrm>
          <a:prstGeom prst="round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Which staff will support my child, and what training have they had?</a:t>
            </a:r>
            <a:endParaRPr lang="en-GB" sz="1400" b="1" dirty="0">
              <a:solidFill>
                <a:schemeClr val="accent1"/>
              </a:solidFill>
              <a:latin typeface="Comic Sans MS" panose="030F0702030302020204" pitchFamily="66" charset="0"/>
            </a:endParaRPr>
          </a:p>
        </p:txBody>
      </p:sp>
      <p:sp>
        <p:nvSpPr>
          <p:cNvPr id="14" name="Rounded Rectangle 13">
            <a:hlinkClick r:id="rId6" action="ppaction://hlinksldjump"/>
          </p:cNvPr>
          <p:cNvSpPr/>
          <p:nvPr/>
        </p:nvSpPr>
        <p:spPr>
          <a:xfrm>
            <a:off x="3442680" y="1226540"/>
            <a:ext cx="2796480" cy="720080"/>
          </a:xfrm>
          <a:prstGeom prst="round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What should I do if I think my child has SEN?</a:t>
            </a:r>
            <a:endParaRPr lang="en-GB" sz="1400" b="1" dirty="0">
              <a:solidFill>
                <a:schemeClr val="accent1"/>
              </a:solidFill>
            </a:endParaRPr>
          </a:p>
        </p:txBody>
      </p:sp>
      <p:sp>
        <p:nvSpPr>
          <p:cNvPr id="15" name="Rounded Rectangle 14">
            <a:hlinkClick r:id="rId7" action="ppaction://hlinksldjump"/>
          </p:cNvPr>
          <p:cNvSpPr/>
          <p:nvPr/>
        </p:nvSpPr>
        <p:spPr>
          <a:xfrm>
            <a:off x="438271" y="2191399"/>
            <a:ext cx="2796480" cy="720080"/>
          </a:xfrm>
          <a:prstGeom prst="roundRect">
            <a:avLst/>
          </a:prstGeom>
          <a:solidFill>
            <a:schemeClr val="accent1">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How will the school measure my child’s progress?</a:t>
            </a:r>
            <a:endParaRPr lang="en-GB" sz="1400" b="1" dirty="0">
              <a:solidFill>
                <a:schemeClr val="accent1"/>
              </a:solidFill>
            </a:endParaRPr>
          </a:p>
        </p:txBody>
      </p:sp>
      <p:sp>
        <p:nvSpPr>
          <p:cNvPr id="16" name="Rounded Rectangle 15">
            <a:hlinkClick r:id="rId8" action="ppaction://hlinksldjump"/>
          </p:cNvPr>
          <p:cNvSpPr/>
          <p:nvPr/>
        </p:nvSpPr>
        <p:spPr>
          <a:xfrm>
            <a:off x="3446987" y="2191399"/>
            <a:ext cx="2796480" cy="720080"/>
          </a:xfrm>
          <a:prstGeom prst="round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latin typeface="Comic Sans MS" panose="030F0702030302020204" pitchFamily="66" charset="0"/>
              </a:rPr>
              <a:t>How will I be involved in decisions made about my child’s education? </a:t>
            </a:r>
            <a:endParaRPr lang="en-GB" sz="1400" b="1" dirty="0">
              <a:solidFill>
                <a:schemeClr val="accent1"/>
              </a:solidFill>
              <a:latin typeface="Twinkl" panose="02000000000000000000" pitchFamily="2" charset="0"/>
            </a:endParaRPr>
          </a:p>
        </p:txBody>
      </p:sp>
      <p:sp>
        <p:nvSpPr>
          <p:cNvPr id="19" name="Rounded Rectangle 18">
            <a:hlinkClick r:id="rId9" action="ppaction://hlinksldjump"/>
          </p:cNvPr>
          <p:cNvSpPr/>
          <p:nvPr/>
        </p:nvSpPr>
        <p:spPr>
          <a:xfrm>
            <a:off x="6527576" y="1213739"/>
            <a:ext cx="2796480" cy="720080"/>
          </a:xfrm>
          <a:prstGeom prst="roundRect">
            <a:avLst/>
          </a:prstGeom>
          <a:solidFill>
            <a:schemeClr val="tx2">
              <a:lumMod val="40000"/>
              <a:lumOff val="6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How will the school know if my child needs SEN support?</a:t>
            </a:r>
            <a:endParaRPr lang="en-GB" sz="1400" b="1" dirty="0">
              <a:solidFill>
                <a:schemeClr val="accent1"/>
              </a:solidFill>
              <a:latin typeface="Twinkl" panose="02000000000000000000" pitchFamily="2" charset="0"/>
            </a:endParaRPr>
          </a:p>
        </p:txBody>
      </p:sp>
      <p:sp>
        <p:nvSpPr>
          <p:cNvPr id="20" name="Rounded Rectangle 19">
            <a:hlinkClick r:id="rId10" action="ppaction://hlinksldjump"/>
          </p:cNvPr>
          <p:cNvSpPr/>
          <p:nvPr/>
        </p:nvSpPr>
        <p:spPr>
          <a:xfrm>
            <a:off x="6527509" y="2197813"/>
            <a:ext cx="2796480" cy="720080"/>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How will the school adapt its teaching for my child?</a:t>
            </a:r>
            <a:endParaRPr lang="en-GB" sz="1400" b="1" dirty="0">
              <a:solidFill>
                <a:schemeClr val="accent1"/>
              </a:solidFill>
              <a:latin typeface="Twinkl" panose="02000000000000000000" pitchFamily="2" charset="0"/>
            </a:endParaRPr>
          </a:p>
        </p:txBody>
      </p:sp>
      <p:sp>
        <p:nvSpPr>
          <p:cNvPr id="22" name="Rounded Rectangle 21">
            <a:hlinkClick r:id="rId11" action="ppaction://hlinksldjump"/>
          </p:cNvPr>
          <p:cNvSpPr/>
          <p:nvPr/>
        </p:nvSpPr>
        <p:spPr>
          <a:xfrm>
            <a:off x="492628" y="3064981"/>
            <a:ext cx="2796480" cy="720080"/>
          </a:xfrm>
          <a:prstGeom prst="roundRect">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How will the school evaluate whether the support in place is helping my child?</a:t>
            </a:r>
            <a:endParaRPr lang="en-GB" sz="1400" b="1" dirty="0">
              <a:solidFill>
                <a:schemeClr val="accent1"/>
              </a:solidFill>
              <a:latin typeface="Twinkl" panose="02000000000000000000" pitchFamily="2" charset="0"/>
            </a:endParaRPr>
          </a:p>
        </p:txBody>
      </p:sp>
      <p:sp>
        <p:nvSpPr>
          <p:cNvPr id="23" name="Rounded Rectangle 22">
            <a:hlinkClick r:id="rId12" action="ppaction://hlinksldjump"/>
          </p:cNvPr>
          <p:cNvSpPr/>
          <p:nvPr/>
        </p:nvSpPr>
        <p:spPr>
          <a:xfrm>
            <a:off x="3459799" y="3064338"/>
            <a:ext cx="2796480" cy="720080"/>
          </a:xfrm>
          <a:prstGeom prst="roundRect">
            <a:avLst/>
          </a:prstGeom>
          <a:solidFill>
            <a:schemeClr val="accent2">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How will the school resources be secured for my child?</a:t>
            </a:r>
            <a:endParaRPr lang="en-GB" sz="1400" b="1" dirty="0">
              <a:solidFill>
                <a:schemeClr val="accent1"/>
              </a:solidFill>
              <a:latin typeface="Twinkl" panose="02000000000000000000" pitchFamily="2" charset="0"/>
            </a:endParaRPr>
          </a:p>
        </p:txBody>
      </p:sp>
      <p:sp>
        <p:nvSpPr>
          <p:cNvPr id="24" name="Rounded Rectangle 23">
            <a:hlinkClick r:id="rId13" action="ppaction://hlinksldjump"/>
          </p:cNvPr>
          <p:cNvSpPr/>
          <p:nvPr/>
        </p:nvSpPr>
        <p:spPr>
          <a:xfrm>
            <a:off x="6524877" y="3064338"/>
            <a:ext cx="2796480" cy="720080"/>
          </a:xfrm>
          <a:prstGeom prst="roundRect">
            <a:avLst/>
          </a:prstGeom>
          <a:solidFill>
            <a:schemeClr val="tx2">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latin typeface="Comic Sans MS" panose="030F0702030302020204" pitchFamily="66" charset="0"/>
              </a:rPr>
              <a:t>How will the school make sure my child is included in activities? </a:t>
            </a:r>
            <a:endParaRPr lang="en-GB" sz="1400" b="1" dirty="0">
              <a:solidFill>
                <a:schemeClr val="accent1"/>
              </a:solidFill>
            </a:endParaRPr>
          </a:p>
        </p:txBody>
      </p:sp>
      <p:sp>
        <p:nvSpPr>
          <p:cNvPr id="25" name="Rounded Rectangle 24">
            <a:hlinkClick r:id="rId14" action="ppaction://hlinksldjump"/>
          </p:cNvPr>
          <p:cNvSpPr/>
          <p:nvPr/>
        </p:nvSpPr>
        <p:spPr>
          <a:xfrm>
            <a:off x="495541" y="4171395"/>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omic Sans MS" panose="030F0702030302020204" pitchFamily="66" charset="0"/>
              </a:rPr>
              <a:t>How does the school make sure the admissions process is fair for pupils with SEN or a disability?</a:t>
            </a:r>
            <a:endParaRPr lang="en-GB" sz="1200" b="1" dirty="0">
              <a:solidFill>
                <a:schemeClr val="accent1"/>
              </a:solidFill>
              <a:latin typeface="Twinkl" panose="02000000000000000000" pitchFamily="2" charset="0"/>
            </a:endParaRPr>
          </a:p>
        </p:txBody>
      </p:sp>
      <p:sp>
        <p:nvSpPr>
          <p:cNvPr id="26" name="Rounded Rectangle 25">
            <a:hlinkClick r:id="rId15" action="ppaction://hlinksldjump"/>
          </p:cNvPr>
          <p:cNvSpPr/>
          <p:nvPr/>
        </p:nvSpPr>
        <p:spPr>
          <a:xfrm>
            <a:off x="3458863" y="4172952"/>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omic Sans MS" panose="030F0702030302020204" pitchFamily="66" charset="0"/>
              </a:rPr>
              <a:t>How does the school support pupils with disabilities?</a:t>
            </a:r>
            <a:endParaRPr lang="en-GB" sz="1400" b="1" dirty="0">
              <a:solidFill>
                <a:schemeClr val="accent1"/>
              </a:solidFill>
              <a:latin typeface="Twinkl" panose="02000000000000000000" pitchFamily="2" charset="0"/>
            </a:endParaRPr>
          </a:p>
        </p:txBody>
      </p:sp>
      <p:sp>
        <p:nvSpPr>
          <p:cNvPr id="27" name="Rounded Rectangle 26">
            <a:hlinkClick r:id="rId16" action="ppaction://hlinksldjump"/>
          </p:cNvPr>
          <p:cNvSpPr/>
          <p:nvPr/>
        </p:nvSpPr>
        <p:spPr>
          <a:xfrm>
            <a:off x="6550325" y="4165703"/>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omic Sans MS" panose="030F0702030302020204" pitchFamily="66" charset="0"/>
              </a:rPr>
              <a:t>How will the school support my child’s mental health and emotional and social development? </a:t>
            </a:r>
            <a:endParaRPr lang="en-GB" sz="1200" b="1" dirty="0">
              <a:solidFill>
                <a:schemeClr val="accent1"/>
              </a:solidFill>
              <a:latin typeface="Twinkl" panose="02000000000000000000" pitchFamily="2" charset="0"/>
            </a:endParaRPr>
          </a:p>
        </p:txBody>
      </p:sp>
      <p:sp>
        <p:nvSpPr>
          <p:cNvPr id="28" name="Rounded Rectangle 27">
            <a:hlinkClick r:id="rId17" action="ppaction://hlinksldjump"/>
          </p:cNvPr>
          <p:cNvSpPr/>
          <p:nvPr/>
        </p:nvSpPr>
        <p:spPr>
          <a:xfrm>
            <a:off x="514137" y="5209032"/>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omic Sans MS" panose="030F0702030302020204" pitchFamily="66" charset="0"/>
              </a:rPr>
              <a:t>What support will be available for my child as they transition between classes or settings or in preparing for adulthood? </a:t>
            </a:r>
            <a:endParaRPr lang="en-GB" sz="1200" b="1" dirty="0">
              <a:solidFill>
                <a:schemeClr val="accent1"/>
              </a:solidFill>
              <a:latin typeface="Twinkl" panose="02000000000000000000" pitchFamily="2" charset="0"/>
            </a:endParaRPr>
          </a:p>
        </p:txBody>
      </p:sp>
      <p:sp>
        <p:nvSpPr>
          <p:cNvPr id="29" name="Rounded Rectangle 28">
            <a:hlinkClick r:id="rId18" action="ppaction://hlinksldjump"/>
          </p:cNvPr>
          <p:cNvSpPr/>
          <p:nvPr/>
        </p:nvSpPr>
        <p:spPr>
          <a:xfrm>
            <a:off x="6543615" y="5210302"/>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omic Sans MS" panose="030F0702030302020204" pitchFamily="66" charset="0"/>
              </a:rPr>
              <a:t>What if I am not happy with a decision or what is happening for my child? </a:t>
            </a:r>
            <a:endParaRPr lang="en-GB" sz="1200" b="1" dirty="0">
              <a:solidFill>
                <a:schemeClr val="accent1"/>
              </a:solidFill>
              <a:latin typeface="Comic Sans MS" panose="030F0702030302020204" pitchFamily="66" charset="0"/>
            </a:endParaRPr>
          </a:p>
        </p:txBody>
      </p:sp>
      <p:sp>
        <p:nvSpPr>
          <p:cNvPr id="30" name="Rounded Rectangle 29">
            <a:hlinkClick r:id="rId19" action="ppaction://hlinksldjump"/>
          </p:cNvPr>
          <p:cNvSpPr/>
          <p:nvPr/>
        </p:nvSpPr>
        <p:spPr>
          <a:xfrm>
            <a:off x="3465105" y="5216808"/>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omic Sans MS" panose="030F0702030302020204" pitchFamily="66" charset="0"/>
              </a:rPr>
              <a:t>What support is in place for looked-after and previously looked-after children with SEN? </a:t>
            </a:r>
          </a:p>
        </p:txBody>
      </p:sp>
    </p:spTree>
    <p:extLst>
      <p:ext uri="{BB962C8B-B14F-4D97-AF65-F5344CB8AC3E}">
        <p14:creationId xmlns:p14="http://schemas.microsoft.com/office/powerpoint/2010/main" val="3286721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9989959" cy="904335"/>
          </a:xfrm>
        </p:spPr>
        <p:txBody>
          <a:bodyPr/>
          <a:lstStyle/>
          <a:p>
            <a:r>
              <a:rPr lang="en-GB" dirty="0">
                <a:latin typeface="Calibri"/>
                <a:ea typeface="Calibri"/>
                <a:cs typeface="Calibri"/>
              </a:rPr>
              <a:t>Our Vision </a:t>
            </a:r>
          </a:p>
        </p:txBody>
      </p:sp>
      <p:sp>
        <p:nvSpPr>
          <p:cNvPr id="3" name="Content Placeholder 2"/>
          <p:cNvSpPr>
            <a:spLocks noGrp="1"/>
          </p:cNvSpPr>
          <p:nvPr>
            <p:ph idx="1"/>
          </p:nvPr>
        </p:nvSpPr>
        <p:spPr>
          <a:xfrm>
            <a:off x="2258844" y="1475449"/>
            <a:ext cx="8596668" cy="5342449"/>
          </a:xfrm>
        </p:spPr>
        <p:txBody>
          <a:bodyPr vert="horz" lIns="91440" tIns="45720" rIns="91440" bIns="45720" rtlCol="0" anchor="t">
            <a:normAutofit/>
          </a:bodyPr>
          <a:lstStyle/>
          <a:p>
            <a:pPr marL="0" indent="0" fontAlgn="base">
              <a:buNone/>
            </a:pPr>
            <a:r>
              <a:rPr lang="en-US" dirty="0">
                <a:latin typeface="Calibri"/>
                <a:ea typeface="Calibri"/>
                <a:cs typeface="Calibri"/>
              </a:rPr>
              <a:t>A</a:t>
            </a:r>
            <a:r>
              <a:rPr lang="en-US" sz="1400" dirty="0">
                <a:latin typeface="Calibri"/>
                <a:ea typeface="Calibri"/>
                <a:cs typeface="Calibri"/>
              </a:rPr>
              <a:t>t Oxlip Learning Partnership, we believe that </a:t>
            </a:r>
            <a:r>
              <a:rPr lang="en-US" sz="1400" b="1" dirty="0">
                <a:latin typeface="Calibri"/>
                <a:ea typeface="Calibri"/>
                <a:cs typeface="Calibri"/>
              </a:rPr>
              <a:t>inclusion is the foundation of a thriving learning community</a:t>
            </a:r>
            <a:r>
              <a:rPr lang="en-US" sz="1400" dirty="0">
                <a:latin typeface="Calibri"/>
                <a:ea typeface="Calibri"/>
                <a:cs typeface="Calibri"/>
              </a:rPr>
              <a:t>. Our vision is to create an environment where every learner—regardless of their background, ability, identity, or personal circumstance—feels </a:t>
            </a:r>
            <a:r>
              <a:rPr lang="en-US" sz="1400" b="1" dirty="0">
                <a:latin typeface="Calibri"/>
                <a:ea typeface="Calibri"/>
                <a:cs typeface="Calibri"/>
              </a:rPr>
              <a:t>welcomed, valued, and empowered to achieve their full potential</a:t>
            </a:r>
            <a:r>
              <a:rPr lang="en-US" sz="1400" dirty="0">
                <a:latin typeface="Calibri"/>
                <a:ea typeface="Calibri"/>
                <a:cs typeface="Calibri"/>
              </a:rPr>
              <a:t>. </a:t>
            </a:r>
            <a:endParaRPr lang="en-US" sz="1400">
              <a:latin typeface="Calibri"/>
              <a:ea typeface="Calibri"/>
              <a:cs typeface="Calibri"/>
            </a:endParaRPr>
          </a:p>
          <a:p>
            <a:pPr marL="0" indent="0">
              <a:buNone/>
            </a:pPr>
            <a:r>
              <a:rPr lang="en-US" sz="1400" dirty="0">
                <a:latin typeface="Calibri"/>
                <a:ea typeface="Calibri"/>
                <a:cs typeface="Calibri"/>
              </a:rPr>
              <a:t>We are committed to: </a:t>
            </a:r>
            <a:endParaRPr lang="en-US" sz="1400">
              <a:latin typeface="Calibri"/>
              <a:ea typeface="Calibri"/>
              <a:cs typeface="Calibri"/>
            </a:endParaRPr>
          </a:p>
          <a:p>
            <a:pPr marL="0" indent="0">
              <a:buNone/>
            </a:pPr>
            <a:r>
              <a:rPr lang="en-US" sz="1400" b="1" dirty="0">
                <a:latin typeface="Calibri"/>
                <a:ea typeface="Calibri"/>
                <a:cs typeface="Calibri"/>
              </a:rPr>
              <a:t>	Equity in Opportunity</a:t>
            </a:r>
            <a:r>
              <a:rPr lang="en-US" sz="1400" dirty="0">
                <a:latin typeface="Calibri"/>
                <a:ea typeface="Calibri"/>
                <a:cs typeface="Calibri"/>
              </a:rPr>
              <a:t> – Ensuring that all pupils and staff have fair access to 	learning, development, and success. </a:t>
            </a:r>
            <a:endParaRPr lang="en-US" sz="1400">
              <a:latin typeface="Calibri"/>
              <a:ea typeface="Calibri"/>
              <a:cs typeface="Calibri"/>
            </a:endParaRPr>
          </a:p>
          <a:p>
            <a:pPr marL="0" indent="0">
              <a:buNone/>
            </a:pPr>
            <a:r>
              <a:rPr lang="en-US" sz="1400" b="1" dirty="0">
                <a:latin typeface="Calibri"/>
                <a:ea typeface="Calibri"/>
                <a:cs typeface="Calibri"/>
              </a:rPr>
              <a:t>	Respect and Belonging</a:t>
            </a:r>
            <a:r>
              <a:rPr lang="en-US" sz="1400" dirty="0">
                <a:latin typeface="Calibri"/>
                <a:ea typeface="Calibri"/>
                <a:cs typeface="Calibri"/>
              </a:rPr>
              <a:t> – Cultivating a culture where differences are 	celebrated, 	and everyone feels safe, respected, and included. </a:t>
            </a:r>
            <a:endParaRPr lang="en-US" sz="1400">
              <a:latin typeface="Calibri"/>
              <a:ea typeface="Calibri"/>
              <a:cs typeface="Calibri"/>
            </a:endParaRPr>
          </a:p>
          <a:p>
            <a:pPr marL="0" indent="0">
              <a:buNone/>
            </a:pPr>
            <a:r>
              <a:rPr lang="en-US" sz="1400" b="1" dirty="0">
                <a:latin typeface="Calibri"/>
                <a:ea typeface="Calibri"/>
                <a:cs typeface="Calibri"/>
              </a:rPr>
              <a:t>	Removing or Reducing Barriers</a:t>
            </a:r>
            <a:r>
              <a:rPr lang="en-US" sz="1400" dirty="0">
                <a:latin typeface="Calibri"/>
                <a:ea typeface="Calibri"/>
                <a:cs typeface="Calibri"/>
              </a:rPr>
              <a:t> – Actively identifying and dismantling 	obstacles 	to participation and achievement, especially for those who may 	face 	disadvantage or discrimination. </a:t>
            </a:r>
            <a:endParaRPr lang="en-US" sz="1400">
              <a:latin typeface="Calibri"/>
              <a:ea typeface="Calibri"/>
              <a:cs typeface="Calibri"/>
            </a:endParaRPr>
          </a:p>
          <a:p>
            <a:pPr marL="0" indent="0">
              <a:buNone/>
            </a:pPr>
            <a:r>
              <a:rPr lang="en-US" sz="1400" b="1" dirty="0">
                <a:latin typeface="Calibri"/>
                <a:ea typeface="Calibri"/>
                <a:cs typeface="Calibri"/>
              </a:rPr>
              <a:t>	Empowered Voices</a:t>
            </a:r>
            <a:r>
              <a:rPr lang="en-US" sz="1400" dirty="0">
                <a:latin typeface="Calibri"/>
                <a:ea typeface="Calibri"/>
                <a:cs typeface="Calibri"/>
              </a:rPr>
              <a:t> – Listening to and amplifying the voices of our pupils, 	families, and staff from all walks of life. </a:t>
            </a:r>
            <a:endParaRPr lang="en-US" sz="1400">
              <a:latin typeface="Calibri"/>
              <a:ea typeface="Calibri"/>
              <a:cs typeface="Calibri"/>
            </a:endParaRPr>
          </a:p>
          <a:p>
            <a:pPr marL="0" indent="0">
              <a:buNone/>
            </a:pPr>
            <a:r>
              <a:rPr lang="en-US" sz="1400" b="1" dirty="0">
                <a:latin typeface="Calibri"/>
                <a:ea typeface="Calibri"/>
                <a:cs typeface="Calibri"/>
              </a:rPr>
              <a:t>	Continual Growth</a:t>
            </a:r>
            <a:r>
              <a:rPr lang="en-US" sz="1400" dirty="0">
                <a:latin typeface="Calibri"/>
                <a:ea typeface="Calibri"/>
                <a:cs typeface="Calibri"/>
              </a:rPr>
              <a:t> – Embedding inclusive practices in all aspects of school life, 	from curriculum design to recruitment, and committing to ongoing reflection 	and 	improvement. </a:t>
            </a:r>
            <a:endParaRPr lang="en-US" sz="1400">
              <a:latin typeface="Calibri"/>
              <a:ea typeface="Calibri"/>
              <a:cs typeface="Calibri"/>
            </a:endParaRPr>
          </a:p>
          <a:p>
            <a:pPr marL="0" indent="0">
              <a:buNone/>
            </a:pPr>
            <a:r>
              <a:rPr lang="en-US" sz="1400" dirty="0">
                <a:latin typeface="Calibri"/>
                <a:ea typeface="Calibri"/>
                <a:cs typeface="Calibri"/>
              </a:rPr>
              <a:t>Our Trust stands united in the belief that inclusion is not a one-time goal, but a continuous journey—a journey we undertake with integrity, compassion, and ambition. </a:t>
            </a:r>
            <a:endParaRPr lang="en-US" sz="1400">
              <a:latin typeface="Calibri"/>
              <a:ea typeface="Calibri"/>
              <a:cs typeface="Calibri"/>
            </a:endParaRPr>
          </a:p>
          <a:p>
            <a:pPr marL="0" indent="0">
              <a:buNone/>
            </a:pPr>
            <a:endParaRPr lang="en-GB" dirty="0">
              <a:solidFill>
                <a:schemeClr val="tx1"/>
              </a:solidFill>
              <a:latin typeface="Twinkl" panose="02000000000000000000" pitchFamily="2" charset="0"/>
            </a:endParaRPr>
          </a:p>
        </p:txBody>
      </p:sp>
      <p:sp>
        <p:nvSpPr>
          <p:cNvPr id="5" name="Right Arrow 4">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pic>
        <p:nvPicPr>
          <p:cNvPr id="6" name="Picture 5" descr="Logo">
            <a:extLst>
              <a:ext uri="{FF2B5EF4-FFF2-40B4-BE49-F238E27FC236}">
                <a16:creationId xmlns:a16="http://schemas.microsoft.com/office/drawing/2014/main" id="{DECF4157-F630-B4D4-ED47-3B1D5DFCF566}"/>
              </a:ext>
            </a:extLst>
          </p:cNvPr>
          <p:cNvPicPr>
            <a:picLocks noChangeAspect="1"/>
          </p:cNvPicPr>
          <p:nvPr/>
        </p:nvPicPr>
        <p:blipFill>
          <a:blip r:embed="rId3"/>
          <a:stretch>
            <a:fillRect/>
          </a:stretch>
        </p:blipFill>
        <p:spPr>
          <a:xfrm>
            <a:off x="10682018" y="49961"/>
            <a:ext cx="1409700" cy="1409700"/>
          </a:xfrm>
          <a:prstGeom prst="rect">
            <a:avLst/>
          </a:prstGeom>
        </p:spPr>
      </p:pic>
    </p:spTree>
    <p:extLst>
      <p:ext uri="{BB962C8B-B14F-4D97-AF65-F5344CB8AC3E}">
        <p14:creationId xmlns:p14="http://schemas.microsoft.com/office/powerpoint/2010/main" val="2803805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a:ea typeface="Calibri"/>
                <a:cs typeface="Calibri"/>
              </a:rPr>
              <a:t>What are Special Educational Needs (SEN)?</a:t>
            </a:r>
            <a:endParaRPr lang="en-GB" dirty="0">
              <a:latin typeface="Comic Sans MS" panose="030F0702030302020204" pitchFamily="66" charset="0"/>
              <a:ea typeface="Calibri"/>
              <a:cs typeface="Calibri"/>
            </a:endParaRPr>
          </a:p>
        </p:txBody>
      </p:sp>
      <p:pic>
        <p:nvPicPr>
          <p:cNvPr id="6" name="Content Placeholder 5" descr="Special Education – New Day Learning &amp; Therapy Clinic">
            <a:extLst>
              <a:ext uri="{FF2B5EF4-FFF2-40B4-BE49-F238E27FC236}">
                <a16:creationId xmlns:a16="http://schemas.microsoft.com/office/drawing/2014/main" id="{303F0125-EEB9-C158-FECB-C339808A9FED}"/>
              </a:ext>
            </a:extLst>
          </p:cNvPr>
          <p:cNvPicPr>
            <a:picLocks noGrp="1" noChangeAspect="1"/>
          </p:cNvPicPr>
          <p:nvPr>
            <p:ph idx="1"/>
          </p:nvPr>
        </p:nvPicPr>
        <p:blipFill>
          <a:blip r:embed="rId2"/>
          <a:stretch>
            <a:fillRect/>
          </a:stretch>
        </p:blipFill>
        <p:spPr>
          <a:xfrm>
            <a:off x="1500285" y="1861867"/>
            <a:ext cx="3085631" cy="3124201"/>
          </a:xfrm>
          <a:prstGeom prst="rect">
            <a:avLst/>
          </a:prstGeom>
        </p:spPr>
      </p:pic>
      <p:sp>
        <p:nvSpPr>
          <p:cNvPr id="5" name="Right Arrow 4">
            <a:hlinkClick r:id="rId3"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8" name="TextBox 7">
            <a:extLst>
              <a:ext uri="{FF2B5EF4-FFF2-40B4-BE49-F238E27FC236}">
                <a16:creationId xmlns:a16="http://schemas.microsoft.com/office/drawing/2014/main" id="{EDE20DAF-300C-FCA0-85D2-8A71131939C1}"/>
              </a:ext>
            </a:extLst>
          </p:cNvPr>
          <p:cNvSpPr txBox="1"/>
          <p:nvPr/>
        </p:nvSpPr>
        <p:spPr>
          <a:xfrm>
            <a:off x="5075208" y="2321943"/>
            <a:ext cx="6397924"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0" i="0" dirty="0">
                <a:solidFill>
                  <a:srgbClr val="0A0A0A"/>
                </a:solidFill>
                <a:latin typeface="Calibri Light"/>
                <a:ea typeface="Google Sans"/>
                <a:cs typeface="Google Sans"/>
              </a:rPr>
              <a:t>Special educational needs (SEN) refer to the learning difficulties or disabilities that require special educational support. These needs can affect a child's ability to learn, socialize, or behave, and they require provisions that are different from what is provided to other students of the same age. </a:t>
            </a:r>
            <a:endParaRPr lang="en-US" sz="2400">
              <a:latin typeface="Corbel" panose="020B0503020204020204"/>
            </a:endParaRPr>
          </a:p>
          <a:p>
            <a:pPr algn="ctr"/>
            <a:endParaRPr lang="en-GB"/>
          </a:p>
        </p:txBody>
      </p:sp>
      <p:pic>
        <p:nvPicPr>
          <p:cNvPr id="3" name="Picture 2" descr="Logo">
            <a:extLst>
              <a:ext uri="{FF2B5EF4-FFF2-40B4-BE49-F238E27FC236}">
                <a16:creationId xmlns:a16="http://schemas.microsoft.com/office/drawing/2014/main" id="{37D24FC9-018C-28D9-2A6A-BA155AB17FBA}"/>
              </a:ext>
            </a:extLst>
          </p:cNvPr>
          <p:cNvPicPr>
            <a:picLocks noChangeAspect="1"/>
          </p:cNvPicPr>
          <p:nvPr/>
        </p:nvPicPr>
        <p:blipFill>
          <a:blip r:embed="rId4"/>
          <a:stretch>
            <a:fillRect/>
          </a:stretch>
        </p:blipFill>
        <p:spPr>
          <a:xfrm>
            <a:off x="10825792" y="49961"/>
            <a:ext cx="1265927" cy="1265927"/>
          </a:xfrm>
          <a:prstGeom prst="rect">
            <a:avLst/>
          </a:prstGeom>
        </p:spPr>
      </p:pic>
    </p:spTree>
    <p:extLst>
      <p:ext uri="{BB962C8B-B14F-4D97-AF65-F5344CB8AC3E}">
        <p14:creationId xmlns:p14="http://schemas.microsoft.com/office/powerpoint/2010/main" val="1433758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5556" y="110706"/>
            <a:ext cx="10018713" cy="1752599"/>
          </a:xfrm>
        </p:spPr>
        <p:txBody>
          <a:bodyPr/>
          <a:lstStyle/>
          <a:p>
            <a:r>
              <a:rPr lang="en-US" dirty="0">
                <a:latin typeface="Calibri"/>
                <a:ea typeface="Calibri"/>
                <a:cs typeface="Calibri"/>
              </a:rPr>
              <a:t>What types of SEN does the school provide for?</a:t>
            </a:r>
            <a:endParaRPr lang="en-GB" dirty="0">
              <a:latin typeface="Calibri"/>
              <a:ea typeface="Calibri"/>
              <a:cs typeface="Calibri"/>
            </a:endParaRPr>
          </a:p>
        </p:txBody>
      </p:sp>
      <p:sp>
        <p:nvSpPr>
          <p:cNvPr id="3" name="Content Placeholder 2"/>
          <p:cNvSpPr>
            <a:spLocks noGrp="1"/>
          </p:cNvSpPr>
          <p:nvPr>
            <p:ph idx="1"/>
          </p:nvPr>
        </p:nvSpPr>
        <p:spPr>
          <a:xfrm>
            <a:off x="1180542" y="1384212"/>
            <a:ext cx="10566366" cy="646779"/>
          </a:xfrm>
        </p:spPr>
        <p:txBody>
          <a:bodyPr vert="horz" lIns="91440" tIns="45720" rIns="91440" bIns="45720" rtlCol="0" anchor="t">
            <a:normAutofit fontScale="92500" lnSpcReduction="20000"/>
          </a:bodyPr>
          <a:lstStyle/>
          <a:p>
            <a:r>
              <a:rPr lang="en-US" dirty="0">
                <a:latin typeface="Calibri"/>
                <a:ea typeface="Calibri"/>
                <a:cs typeface="Calibri"/>
              </a:rPr>
              <a:t>At Britannia Primary School</a:t>
            </a:r>
            <a:r>
              <a:rPr lang="en-US" dirty="0">
                <a:solidFill>
                  <a:srgbClr val="FF0000"/>
                </a:solidFill>
                <a:latin typeface="Calibri"/>
                <a:ea typeface="Calibri"/>
                <a:cs typeface="Calibri"/>
              </a:rPr>
              <a:t> </a:t>
            </a:r>
            <a:r>
              <a:rPr lang="en-US" dirty="0">
                <a:latin typeface="Calibri"/>
                <a:ea typeface="Calibri"/>
                <a:cs typeface="Calibri"/>
              </a:rPr>
              <a:t>we make provision for children with a range of needs as set out in the SEND code of practice including children with: </a:t>
            </a:r>
            <a:endParaRPr lang="en-GB" dirty="0">
              <a:latin typeface="Calibri"/>
              <a:ea typeface="Calibri"/>
              <a:cs typeface="Calibri"/>
            </a:endParaRPr>
          </a:p>
        </p:txBody>
      </p:sp>
      <p:graphicFrame>
        <p:nvGraphicFramePr>
          <p:cNvPr id="5" name="Diagram 4"/>
          <p:cNvGraphicFramePr/>
          <p:nvPr>
            <p:extLst>
              <p:ext uri="{D42A27DB-BD31-4B8C-83A1-F6EECF244321}">
                <p14:modId xmlns:p14="http://schemas.microsoft.com/office/powerpoint/2010/main" val="3611902517"/>
              </p:ext>
            </p:extLst>
          </p:nvPr>
        </p:nvGraphicFramePr>
        <p:xfrm>
          <a:off x="1836770" y="1941774"/>
          <a:ext cx="9245599" cy="4528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ight Arrow 5">
            <a:hlinkClick r:id="rId7"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2544032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a:ea typeface="Calibri"/>
                <a:cs typeface="Calibri"/>
              </a:rPr>
              <a:t>Which staff will support my child, and what training have they had?</a:t>
            </a:r>
            <a:endParaRPr lang="en-GB" dirty="0">
              <a:latin typeface="Calibri"/>
              <a:ea typeface="Calibri"/>
              <a:cs typeface="Calibri"/>
            </a:endParaRPr>
          </a:p>
        </p:txBody>
      </p:sp>
      <p:sp>
        <p:nvSpPr>
          <p:cNvPr id="3" name="Content Placeholder 2"/>
          <p:cNvSpPr>
            <a:spLocks noGrp="1"/>
          </p:cNvSpPr>
          <p:nvPr>
            <p:ph idx="1"/>
          </p:nvPr>
        </p:nvSpPr>
        <p:spPr>
          <a:xfrm>
            <a:off x="1482466" y="1863969"/>
            <a:ext cx="8596668" cy="4994031"/>
          </a:xfrm>
        </p:spPr>
        <p:txBody>
          <a:bodyPr>
            <a:normAutofit/>
          </a:bodyPr>
          <a:lstStyle/>
          <a:p>
            <a:r>
              <a:rPr lang="en-GB" dirty="0">
                <a:solidFill>
                  <a:schemeClr val="accent1"/>
                </a:solidFill>
                <a:latin typeface="Calibri"/>
                <a:ea typeface="Calibri"/>
                <a:cs typeface="Calibri"/>
              </a:rPr>
              <a:t>SENDCo </a:t>
            </a:r>
          </a:p>
          <a:p>
            <a:r>
              <a:rPr lang="en-GB" dirty="0">
                <a:solidFill>
                  <a:schemeClr val="accent1"/>
                </a:solidFill>
                <a:latin typeface="Calibri"/>
                <a:ea typeface="Calibri"/>
                <a:cs typeface="Calibri"/>
              </a:rPr>
              <a:t>Class Teachers </a:t>
            </a:r>
          </a:p>
          <a:p>
            <a:r>
              <a:rPr lang="en-GB" dirty="0">
                <a:solidFill>
                  <a:schemeClr val="accent1"/>
                </a:solidFill>
                <a:latin typeface="Calibri"/>
                <a:ea typeface="Calibri"/>
                <a:cs typeface="Calibri"/>
              </a:rPr>
              <a:t>Teaching Assistants (TAs)</a:t>
            </a:r>
          </a:p>
          <a:p>
            <a:pPr>
              <a:buClr>
                <a:srgbClr val="8D1515"/>
              </a:buClr>
            </a:pPr>
            <a:r>
              <a:rPr lang="en-GB" dirty="0">
                <a:solidFill>
                  <a:schemeClr val="accent1"/>
                </a:solidFill>
                <a:latin typeface="Calibri"/>
                <a:ea typeface="Calibri"/>
                <a:cs typeface="Calibri"/>
              </a:rPr>
              <a:t>Pastoral Lead </a:t>
            </a:r>
          </a:p>
          <a:p>
            <a:pPr>
              <a:buClr>
                <a:srgbClr val="8D1515"/>
              </a:buClr>
            </a:pPr>
            <a:r>
              <a:rPr lang="en-GB" dirty="0">
                <a:solidFill>
                  <a:schemeClr val="accent1"/>
                </a:solidFill>
                <a:latin typeface="Calibri"/>
                <a:ea typeface="Calibri"/>
                <a:cs typeface="Calibri"/>
              </a:rPr>
              <a:t>Family Liaison Officer</a:t>
            </a:r>
          </a:p>
          <a:p>
            <a:pPr marL="0" indent="0">
              <a:buNone/>
            </a:pPr>
            <a:endParaRPr lang="en-US" dirty="0"/>
          </a:p>
          <a:p>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8654878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39615"/>
            <a:ext cx="8596668" cy="1490785"/>
          </a:xfrm>
        </p:spPr>
        <p:txBody>
          <a:bodyPr/>
          <a:lstStyle/>
          <a:p>
            <a:r>
              <a:rPr lang="en-US" dirty="0">
                <a:latin typeface="Calibri"/>
                <a:ea typeface="Calibri"/>
                <a:cs typeface="Calibri"/>
              </a:rPr>
              <a:t>What should I do if I think my child has SEN?</a:t>
            </a:r>
            <a:endParaRPr lang="en-GB" dirty="0">
              <a:latin typeface="Calibri"/>
              <a:ea typeface="Calibri"/>
              <a:cs typeface="Calibri"/>
            </a:endParaRPr>
          </a:p>
        </p:txBody>
      </p:sp>
      <p:pic>
        <p:nvPicPr>
          <p:cNvPr id="4" name="Content Placeholder 3" descr="Picture">
            <a:extLst>
              <a:ext uri="{FF2B5EF4-FFF2-40B4-BE49-F238E27FC236}">
                <a16:creationId xmlns:a16="http://schemas.microsoft.com/office/drawing/2014/main" id="{FC420F2C-C506-8E97-3743-08AEAC771946}"/>
              </a:ext>
            </a:extLst>
          </p:cNvPr>
          <p:cNvPicPr>
            <a:picLocks noGrp="1" noChangeAspect="1"/>
          </p:cNvPicPr>
          <p:nvPr>
            <p:ph idx="1"/>
          </p:nvPr>
        </p:nvPicPr>
        <p:blipFill>
          <a:blip r:embed="rId2"/>
          <a:stretch>
            <a:fillRect/>
          </a:stretch>
        </p:blipFill>
        <p:spPr>
          <a:xfrm>
            <a:off x="1211140" y="2106076"/>
            <a:ext cx="10018713" cy="939254"/>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1244141446"/>
              </p:ext>
            </p:extLst>
          </p:nvPr>
        </p:nvGraphicFramePr>
        <p:xfrm>
          <a:off x="2123323" y="-1914028"/>
          <a:ext cx="6817895" cy="1325404"/>
        </p:xfrm>
        <a:graphic>
          <a:graphicData uri="http://schemas.openxmlformats.org/drawingml/2006/table">
            <a:tbl>
              <a:tblPr/>
              <a:tblGrid>
                <a:gridCol w="3408939">
                  <a:extLst>
                    <a:ext uri="{9D8B030D-6E8A-4147-A177-3AD203B41FA5}">
                      <a16:colId xmlns:a16="http://schemas.microsoft.com/office/drawing/2014/main" val="2966274122"/>
                    </a:ext>
                  </a:extLst>
                </a:gridCol>
                <a:gridCol w="3408956">
                  <a:extLst>
                    <a:ext uri="{9D8B030D-6E8A-4147-A177-3AD203B41FA5}">
                      <a16:colId xmlns:a16="http://schemas.microsoft.com/office/drawing/2014/main" val="3164045198"/>
                    </a:ext>
                  </a:extLst>
                </a:gridCol>
              </a:tblGrid>
              <a:tr h="1325404">
                <a:tc>
                  <a:txBody>
                    <a:bodyPr/>
                    <a:lstStyle/>
                    <a:p>
                      <a:pPr marR="0" indent="0" algn="ctr" rtl="0">
                        <a:lnSpc>
                          <a:spcPct val="119000"/>
                        </a:lnSpc>
                        <a:spcBef>
                          <a:spcPts val="0"/>
                        </a:spcBef>
                        <a:spcAft>
                          <a:spcPts val="600"/>
                        </a:spcAft>
                      </a:pPr>
                      <a:endParaRPr lang="en-GB" sz="1400" kern="1400" dirty="0">
                        <a:ln>
                          <a:noFill/>
                        </a:ln>
                        <a:solidFill>
                          <a:srgbClr val="000000"/>
                        </a:solidFill>
                        <a:effectLst/>
                        <a:latin typeface="Twinkl" panose="02000000000000000000" pitchFamily="2" charset="0"/>
                      </a:endParaRPr>
                    </a:p>
                  </a:txBody>
                  <a:tcPr marL="36576" marR="36576" marT="36576" marB="36576">
                    <a:lnL>
                      <a:noFill/>
                    </a:lnL>
                    <a:lnR>
                      <a:noFill/>
                    </a:lnR>
                    <a:lnT>
                      <a:noFill/>
                    </a:lnT>
                    <a:lnB>
                      <a:noFill/>
                    </a:lnB>
                  </a:tcPr>
                </a:tc>
                <a:tc>
                  <a:txBody>
                    <a:bodyPr/>
                    <a:lstStyle/>
                    <a:p>
                      <a:pPr marR="0" indent="0" algn="ctr" rtl="0">
                        <a:lnSpc>
                          <a:spcPct val="119000"/>
                        </a:lnSpc>
                        <a:spcBef>
                          <a:spcPts val="0"/>
                        </a:spcBef>
                        <a:spcAft>
                          <a:spcPts val="600"/>
                        </a:spcAft>
                      </a:pPr>
                      <a:endParaRPr lang="en-GB" sz="1400" kern="1400" dirty="0">
                        <a:ln>
                          <a:noFill/>
                        </a:ln>
                        <a:solidFill>
                          <a:srgbClr val="000000"/>
                        </a:solidFill>
                        <a:effectLst/>
                        <a:latin typeface="Twinkl" panose="02000000000000000000" pitchFamily="2" charset="0"/>
                      </a:endParaRPr>
                    </a:p>
                  </a:txBody>
                  <a:tcPr marL="36576" marR="36576" marT="36576" marB="36576">
                    <a:lnL>
                      <a:noFill/>
                    </a:lnL>
                    <a:lnR>
                      <a:noFill/>
                    </a:lnR>
                    <a:lnT>
                      <a:noFill/>
                    </a:lnT>
                    <a:lnB>
                      <a:noFill/>
                    </a:lnB>
                  </a:tcPr>
                </a:tc>
                <a:extLst>
                  <a:ext uri="{0D108BD9-81ED-4DB2-BD59-A6C34878D82A}">
                    <a16:rowId xmlns:a16="http://schemas.microsoft.com/office/drawing/2014/main" val="628072718"/>
                  </a:ext>
                </a:extLst>
              </a:tr>
            </a:tbl>
          </a:graphicData>
        </a:graphic>
      </p:graphicFrame>
      <p:sp>
        <p:nvSpPr>
          <p:cNvPr id="7" name="Control 1"/>
          <p:cNvSpPr>
            <a:spLocks noChangeArrowheads="1" noChangeShapeType="1"/>
          </p:cNvSpPr>
          <p:nvPr/>
        </p:nvSpPr>
        <p:spPr bwMode="auto">
          <a:xfrm>
            <a:off x="3196139" y="4224588"/>
            <a:ext cx="5295900" cy="110013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8" name="Right Arrow 7">
            <a:hlinkClick r:id="rId3" action="ppaction://hlinksldjump"/>
          </p:cNvPr>
          <p:cNvSpPr/>
          <p:nvPr/>
        </p:nvSpPr>
        <p:spPr>
          <a:xfrm>
            <a:off x="10858501" y="6154614"/>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graphicFrame>
        <p:nvGraphicFramePr>
          <p:cNvPr id="9" name="Table 8">
            <a:extLst>
              <a:ext uri="{FF2B5EF4-FFF2-40B4-BE49-F238E27FC236}">
                <a16:creationId xmlns:a16="http://schemas.microsoft.com/office/drawing/2014/main" id="{5AA15D03-977C-621C-E249-4E8378461717}"/>
              </a:ext>
            </a:extLst>
          </p:cNvPr>
          <p:cNvGraphicFramePr>
            <a:graphicFrameLocks noGrp="1"/>
          </p:cNvGraphicFramePr>
          <p:nvPr>
            <p:extLst>
              <p:ext uri="{D42A27DB-BD31-4B8C-83A1-F6EECF244321}">
                <p14:modId xmlns:p14="http://schemas.microsoft.com/office/powerpoint/2010/main" val="2850024932"/>
              </p:ext>
            </p:extLst>
          </p:nvPr>
        </p:nvGraphicFramePr>
        <p:xfrm>
          <a:off x="1217942" y="3240297"/>
          <a:ext cx="10006891" cy="3229775"/>
        </p:xfrm>
        <a:graphic>
          <a:graphicData uri="http://schemas.openxmlformats.org/drawingml/2006/table">
            <a:tbl>
              <a:tblPr bandRow="1">
                <a:tableStyleId>{5C22544A-7EE6-4342-B048-85BDC9FD1C3A}</a:tableStyleId>
              </a:tblPr>
              <a:tblGrid>
                <a:gridCol w="2992997">
                  <a:extLst>
                    <a:ext uri="{9D8B030D-6E8A-4147-A177-3AD203B41FA5}">
                      <a16:colId xmlns:a16="http://schemas.microsoft.com/office/drawing/2014/main" val="1264219347"/>
                    </a:ext>
                  </a:extLst>
                </a:gridCol>
                <a:gridCol w="3718573">
                  <a:extLst>
                    <a:ext uri="{9D8B030D-6E8A-4147-A177-3AD203B41FA5}">
                      <a16:colId xmlns:a16="http://schemas.microsoft.com/office/drawing/2014/main" val="2685979113"/>
                    </a:ext>
                  </a:extLst>
                </a:gridCol>
                <a:gridCol w="3295321">
                  <a:extLst>
                    <a:ext uri="{9D8B030D-6E8A-4147-A177-3AD203B41FA5}">
                      <a16:colId xmlns:a16="http://schemas.microsoft.com/office/drawing/2014/main" val="1649991792"/>
                    </a:ext>
                  </a:extLst>
                </a:gridCol>
              </a:tblGrid>
              <a:tr h="3229775">
                <a:tc>
                  <a:txBody>
                    <a:bodyPr/>
                    <a:lstStyle/>
                    <a:p>
                      <a:pPr algn="l" rtl="0" fontAlgn="base">
                        <a:lnSpc>
                          <a:spcPts val="1214"/>
                        </a:lnSpc>
                        <a:spcAft>
                          <a:spcPts val="600"/>
                        </a:spcAft>
                        <a:buNone/>
                      </a:pPr>
                      <a:r>
                        <a:rPr lang="en-GB" sz="1400" b="1" i="0" dirty="0">
                          <a:effectLst/>
                          <a:latin typeface="Calibri"/>
                        </a:rPr>
                        <a:t>I</a:t>
                      </a:r>
                      <a:r>
                        <a:rPr lang="en-GB" sz="1400" b="0" i="0" dirty="0">
                          <a:effectLst/>
                          <a:latin typeface="Calibri"/>
                        </a:rPr>
                        <a:t>f you think your child might have SEN, the first person you should tell is your child’s teacher. </a:t>
                      </a:r>
                    </a:p>
                    <a:p>
                      <a:pPr algn="l" rtl="0" fontAlgn="base">
                        <a:lnSpc>
                          <a:spcPts val="1214"/>
                        </a:lnSpc>
                        <a:spcAft>
                          <a:spcPts val="600"/>
                        </a:spcAft>
                        <a:buNone/>
                      </a:pPr>
                      <a:endParaRPr lang="en-GB" sz="1400" b="0" i="0" dirty="0">
                        <a:effectLst/>
                        <a:latin typeface="Calibri"/>
                      </a:endParaRPr>
                    </a:p>
                    <a:p>
                      <a:pPr algn="l" rtl="0" fontAlgn="base">
                        <a:lnSpc>
                          <a:spcPts val="1214"/>
                        </a:lnSpc>
                        <a:spcAft>
                          <a:spcPts val="600"/>
                        </a:spcAft>
                        <a:buNone/>
                      </a:pPr>
                      <a:r>
                        <a:rPr lang="en-GB" sz="1400" b="0" i="0" dirty="0">
                          <a:effectLst/>
                          <a:latin typeface="Calibri"/>
                        </a:rPr>
                        <a:t>They will pass the message on to our SENCO, Miss Campbell, who will be in touch to discuss your concerns. </a:t>
                      </a:r>
                    </a:p>
                    <a:p>
                      <a:pPr algn="l" rtl="0" fontAlgn="base">
                        <a:lnSpc>
                          <a:spcPts val="1214"/>
                        </a:lnSpc>
                        <a:spcAft>
                          <a:spcPts val="600"/>
                        </a:spcAft>
                        <a:buNone/>
                      </a:pPr>
                      <a:endParaRPr lang="en-GB" sz="1400" b="0" i="0" dirty="0">
                        <a:effectLst/>
                        <a:latin typeface="Calibri"/>
                      </a:endParaRPr>
                    </a:p>
                  </a:txBody>
                  <a:tcPr marL="57150" marR="57150" marT="57150" marB="5715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noFill/>
                  </a:tcPr>
                </a:tc>
                <a:tc>
                  <a:txBody>
                    <a:bodyPr/>
                    <a:lstStyle/>
                    <a:p>
                      <a:pPr algn="l" rtl="0" fontAlgn="base">
                        <a:lnSpc>
                          <a:spcPts val="1214"/>
                        </a:lnSpc>
                        <a:spcAft>
                          <a:spcPts val="600"/>
                        </a:spcAft>
                        <a:buNone/>
                      </a:pPr>
                      <a:r>
                        <a:rPr lang="en-GB" sz="1400" b="0" i="0" dirty="0">
                          <a:effectLst/>
                          <a:latin typeface="Calibri"/>
                        </a:rPr>
                        <a:t>We will meet with you to discuss your concerns and try to get a better understanding of what your child’s strengths and difficulties are. </a:t>
                      </a:r>
                    </a:p>
                    <a:p>
                      <a:pPr algn="l" rtl="0" fontAlgn="base">
                        <a:lnSpc>
                          <a:spcPts val="1214"/>
                        </a:lnSpc>
                        <a:spcAft>
                          <a:spcPts val="600"/>
                        </a:spcAft>
                        <a:buNone/>
                      </a:pPr>
                      <a:r>
                        <a:rPr lang="en-GB" sz="1400" b="0" i="0" dirty="0">
                          <a:effectLst/>
                          <a:latin typeface="Calibri"/>
                        </a:rPr>
                        <a:t>Together we will decide what outcomes to seek for your child and agree on next steps. </a:t>
                      </a:r>
                    </a:p>
                    <a:p>
                      <a:pPr algn="l" rtl="0" fontAlgn="base">
                        <a:lnSpc>
                          <a:spcPts val="1214"/>
                        </a:lnSpc>
                        <a:spcAft>
                          <a:spcPts val="600"/>
                        </a:spcAft>
                        <a:buNone/>
                      </a:pPr>
                      <a:r>
                        <a:rPr lang="en-GB" sz="1400" b="0" i="0" dirty="0">
                          <a:effectLst/>
                          <a:latin typeface="Calibri"/>
                        </a:rPr>
                        <a:t>We will make a note of what’s been discussed and add this to your child’s record. You will also be given a copy of this. </a:t>
                      </a:r>
                    </a:p>
                  </a:txBody>
                  <a:tcPr marL="57150" marR="57150" marT="57150" marB="5715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noFill/>
                  </a:tcPr>
                </a:tc>
                <a:tc>
                  <a:txBody>
                    <a:bodyPr/>
                    <a:lstStyle/>
                    <a:p>
                      <a:pPr algn="l" rtl="0" fontAlgn="base">
                        <a:lnSpc>
                          <a:spcPts val="1214"/>
                        </a:lnSpc>
                        <a:spcAft>
                          <a:spcPts val="600"/>
                        </a:spcAft>
                        <a:buNone/>
                      </a:pPr>
                      <a:r>
                        <a:rPr lang="en-GB" sz="1400" b="0" i="0" dirty="0">
                          <a:effectLst/>
                          <a:latin typeface="Calibri"/>
                        </a:rPr>
                        <a:t>If we decide that your child needs SEN support, we will formally notify you in writing and your child will be added to the school’s SEND register.  </a:t>
                      </a:r>
                    </a:p>
                  </a:txBody>
                  <a:tcPr marL="57150" marR="57150" marT="57150" marB="57150">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w="9525" cap="flat" cmpd="sng" algn="ctr">
                      <a:solidFill>
                        <a:srgbClr val="FFFFFF"/>
                      </a:solidFill>
                      <a:prstDash val="solid"/>
                      <a:round/>
                      <a:headEnd type="none" w="med" len="med"/>
                      <a:tailEnd type="none" w="med" len="med"/>
                    </a:lnT>
                    <a:lnB w="9525" cap="flat" cmpd="sng" algn="ctr">
                      <a:solidFill>
                        <a:srgbClr val="FFFFFF"/>
                      </a:solidFill>
                      <a:prstDash val="solid"/>
                      <a:round/>
                      <a:headEnd type="none" w="med" len="med"/>
                      <a:tailEnd type="none" w="med" len="med"/>
                    </a:lnB>
                    <a:noFill/>
                  </a:tcPr>
                </a:tc>
                <a:extLst>
                  <a:ext uri="{0D108BD9-81ED-4DB2-BD59-A6C34878D82A}">
                    <a16:rowId xmlns:a16="http://schemas.microsoft.com/office/drawing/2014/main" val="2026290305"/>
                  </a:ext>
                </a:extLst>
              </a:tr>
            </a:tbl>
          </a:graphicData>
        </a:graphic>
      </p:graphicFrame>
    </p:spTree>
    <p:extLst>
      <p:ext uri="{BB962C8B-B14F-4D97-AF65-F5344CB8AC3E}">
        <p14:creationId xmlns:p14="http://schemas.microsoft.com/office/powerpoint/2010/main" val="957049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a:ea typeface="Calibri"/>
                <a:cs typeface="Calibri"/>
              </a:rPr>
              <a:t>How will the school know if my child needs SEN support?</a:t>
            </a:r>
            <a:endParaRPr lang="en-GB" dirty="0">
              <a:latin typeface="Calibri"/>
              <a:ea typeface="Calibri"/>
              <a:cs typeface="Calibri"/>
            </a:endParaRPr>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6" name="TextBox 5">
            <a:extLst>
              <a:ext uri="{FF2B5EF4-FFF2-40B4-BE49-F238E27FC236}">
                <a16:creationId xmlns:a16="http://schemas.microsoft.com/office/drawing/2014/main" id="{DA489967-5E56-F1E0-C6A0-2E14E90FED8F}"/>
              </a:ext>
            </a:extLst>
          </p:cNvPr>
          <p:cNvSpPr txBox="1"/>
          <p:nvPr/>
        </p:nvSpPr>
        <p:spPr>
          <a:xfrm>
            <a:off x="1480868" y="2206925"/>
            <a:ext cx="10021018"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sz="1400" b="0" i="0" dirty="0">
                <a:solidFill>
                  <a:srgbClr val="000000"/>
                </a:solidFill>
                <a:latin typeface="Arial"/>
                <a:ea typeface="Arial"/>
                <a:cs typeface="Arial"/>
              </a:rPr>
              <a:t>All our class teachers are aware of SEN and are on the lookout for any pupils who aren’t making the expected level of progress in their schoolwork or socially. </a:t>
            </a:r>
            <a:endParaRPr lang="en-US" sz="1400" b="0" i="0" dirty="0">
              <a:solidFill>
                <a:srgbClr val="000000"/>
              </a:solidFill>
              <a:latin typeface="Arial"/>
              <a:ea typeface="Arial"/>
              <a:cs typeface="Arial"/>
            </a:endParaRPr>
          </a:p>
          <a:p>
            <a:pPr algn="l" rtl="0"/>
            <a:r>
              <a:rPr lang="en-GB" sz="1400" b="0" i="0" dirty="0">
                <a:solidFill>
                  <a:srgbClr val="000000"/>
                </a:solidFill>
                <a:latin typeface="Arial"/>
                <a:ea typeface="Arial"/>
                <a:cs typeface="Arial"/>
              </a:rPr>
              <a:t>If the teacher notices that a pupil is falling behind, they try to find out if the pupil has any gaps in their learning. If they can find a gap, they will give the pupil extra tuition to try to fill it. Pupils who don’t have SEN usually make progress quickly once the gap in their learning has been filled.</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If the pupil is still struggling to make the expected progress, the teacher will talk to the SENCO, and will contact you to discuss the possibility that your child has SEN.</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The SENCO will observe the pupil in the classroom and in the playground to see what their strengths and difficulties are. They will have discussions with your child’s teacher/s, to see if there have been any issues with, or changes in, their progress, attainment or behaviour. They will also compare your child's progress and development with their peers and available national data.</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The SENCO will ask for your opinion and speak to your child to get their input as well. They may also, where appropriate, ask for the opinion of external experts such as a speech and language therapist, an educational psychologist, or a paediatrician. </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Based on all of this information, the SENCO will decide whether your child needs SEN support. You will be told the outcome of the decision in writing. </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If your child does need SEN support, their name will be added to the school’s SEND register, and the SENCO will work with you to create a SEN support plan for them. </a:t>
            </a:r>
            <a:r>
              <a:rPr sz="1400" b="0" i="0" dirty="0">
                <a:solidFill>
                  <a:srgbClr val="000000"/>
                </a:solidFill>
                <a:latin typeface="Arial"/>
                <a:ea typeface="Arial"/>
                <a:cs typeface="Arial"/>
              </a:rPr>
              <a:t> </a:t>
            </a:r>
          </a:p>
          <a:p>
            <a:pPr algn="ctr"/>
            <a:endParaRPr lang="en-GB"/>
          </a:p>
        </p:txBody>
      </p:sp>
    </p:spTree>
    <p:extLst>
      <p:ext uri="{BB962C8B-B14F-4D97-AF65-F5344CB8AC3E}">
        <p14:creationId xmlns:p14="http://schemas.microsoft.com/office/powerpoint/2010/main" val="38710714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a:ea typeface="Calibri"/>
                <a:cs typeface="Calibri"/>
              </a:rPr>
              <a:t>How will the school measure my child’s progress?</a:t>
            </a:r>
            <a:endParaRPr lang="en-GB" b="1" dirty="0">
              <a:latin typeface="Comic Sans MS" panose="030F0702030302020204" pitchFamily="66" charset="0"/>
              <a:ea typeface="Calibri"/>
              <a:cs typeface="Calibri"/>
            </a:endParaRPr>
          </a:p>
        </p:txBody>
      </p:sp>
      <p:pic>
        <p:nvPicPr>
          <p:cNvPr id="4" name="Content Placeholder 3" descr="The Access-Plan-Do-Review Cycle - Bury ...">
            <a:extLst>
              <a:ext uri="{FF2B5EF4-FFF2-40B4-BE49-F238E27FC236}">
                <a16:creationId xmlns:a16="http://schemas.microsoft.com/office/drawing/2014/main" id="{48E86E9F-A166-3A5B-F343-604EB0CE7CFB}"/>
              </a:ext>
            </a:extLst>
          </p:cNvPr>
          <p:cNvPicPr>
            <a:picLocks noGrp="1" noChangeAspect="1"/>
          </p:cNvPicPr>
          <p:nvPr>
            <p:ph idx="1"/>
          </p:nvPr>
        </p:nvPicPr>
        <p:blipFill>
          <a:blip r:embed="rId2"/>
          <a:stretch>
            <a:fillRect/>
          </a:stretch>
        </p:blipFill>
        <p:spPr>
          <a:xfrm>
            <a:off x="1641468" y="1564131"/>
            <a:ext cx="3476625" cy="1314450"/>
          </a:xfrm>
          <a:prstGeom prst="rect">
            <a:avLst/>
          </a:prstGeom>
        </p:spPr>
      </p:pic>
      <p:sp>
        <p:nvSpPr>
          <p:cNvPr id="28" name="Rectangle 20"/>
          <p:cNvSpPr>
            <a:spLocks noChangeArrowheads="1"/>
          </p:cNvSpPr>
          <p:nvPr/>
        </p:nvSpPr>
        <p:spPr bwMode="auto">
          <a:xfrm>
            <a:off x="5873261" y="764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9" name="Rectangle 25"/>
          <p:cNvSpPr>
            <a:spLocks noChangeArrowheads="1"/>
          </p:cNvSpPr>
          <p:nvPr/>
        </p:nvSpPr>
        <p:spPr bwMode="auto">
          <a:xfrm>
            <a:off x="5873261" y="122213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6" name="Right Arrow 5">
            <a:hlinkClick r:id="rId3"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7" name="TextBox 6">
            <a:extLst>
              <a:ext uri="{FF2B5EF4-FFF2-40B4-BE49-F238E27FC236}">
                <a16:creationId xmlns:a16="http://schemas.microsoft.com/office/drawing/2014/main" id="{F56BBEEA-1BFF-744C-A9F0-9266A2E1E7E7}"/>
              </a:ext>
            </a:extLst>
          </p:cNvPr>
          <p:cNvSpPr txBox="1"/>
          <p:nvPr/>
        </p:nvSpPr>
        <p:spPr>
          <a:xfrm>
            <a:off x="1480868" y="3429000"/>
            <a:ext cx="8468264"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sz="1400" b="0" i="0" dirty="0">
                <a:solidFill>
                  <a:srgbClr val="000000"/>
                </a:solidFill>
                <a:latin typeface="Arial"/>
                <a:ea typeface="Arial"/>
                <a:cs typeface="Arial"/>
              </a:rPr>
              <a:t>As a part of the planning stage of the graduated approach, we will set outcomes that we want to see your child achieve. </a:t>
            </a:r>
            <a:r>
              <a:rPr sz="1400" b="0" i="0" dirty="0">
                <a:solidFill>
                  <a:srgbClr val="000000"/>
                </a:solidFill>
                <a:latin typeface="Arial"/>
                <a:ea typeface="Arial"/>
                <a:cs typeface="Arial"/>
              </a:rPr>
              <a:t> </a:t>
            </a:r>
            <a:endParaRPr lang="en-US" sz="1400" b="0" i="0">
              <a:solidFill>
                <a:srgbClr val="000000"/>
              </a:solidFill>
              <a:latin typeface="Arial"/>
              <a:ea typeface="Arial"/>
              <a:cs typeface="Arial"/>
            </a:endParaRPr>
          </a:p>
          <a:p>
            <a:pPr algn="l" rtl="0"/>
            <a:r>
              <a:rPr lang="en-GB" sz="1400" b="0" i="0" dirty="0">
                <a:solidFill>
                  <a:srgbClr val="000000"/>
                </a:solidFill>
                <a:latin typeface="Arial"/>
                <a:ea typeface="Arial"/>
                <a:cs typeface="Arial"/>
              </a:rPr>
              <a:t>Whenever we run an intervention with your child, we will assess them before the intervention begins. This is known as a ‘baseline assessment’. We do this so we can see how much impact the intervention has on your child’s progress. </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We will track your child’s progress towards the outcomes we set over time and improve our offer as we learn what your child responds to best. </a:t>
            </a:r>
            <a:r>
              <a:rPr sz="1400" b="0" i="0" dirty="0">
                <a:solidFill>
                  <a:srgbClr val="000000"/>
                </a:solidFill>
                <a:latin typeface="Arial"/>
                <a:ea typeface="Arial"/>
                <a:cs typeface="Arial"/>
              </a:rPr>
              <a:t> </a:t>
            </a:r>
          </a:p>
          <a:p>
            <a:pPr algn="l" rtl="0"/>
            <a:r>
              <a:rPr lang="en-GB" sz="1400" b="0" i="0" dirty="0">
                <a:solidFill>
                  <a:srgbClr val="000000"/>
                </a:solidFill>
                <a:latin typeface="Arial"/>
                <a:ea typeface="Arial"/>
                <a:cs typeface="Arial"/>
              </a:rPr>
              <a:t>This process will be continual. If the review shows a pupil has made progress, they may no longer need the additional provision made through SEN support. For others, the cycle will continue and the school's targets, strategies and provisions will be revisited and refined.</a:t>
            </a:r>
            <a:r>
              <a:rPr sz="1400" b="0" i="0" dirty="0">
                <a:solidFill>
                  <a:srgbClr val="000000"/>
                </a:solidFill>
                <a:latin typeface="Arial"/>
                <a:ea typeface="Arial"/>
                <a:cs typeface="Arial"/>
              </a:rPr>
              <a:t> </a:t>
            </a:r>
          </a:p>
          <a:p>
            <a:pPr algn="l" rtl="0"/>
            <a:endParaRPr sz="1000" b="0" i="0">
              <a:solidFill>
                <a:srgbClr val="000000"/>
              </a:solidFill>
              <a:latin typeface="Arial"/>
              <a:ea typeface="Arial"/>
              <a:cs typeface="Arial"/>
            </a:endParaRPr>
          </a:p>
          <a:p>
            <a:pPr algn="ctr"/>
            <a:endParaRPr lang="en-GB"/>
          </a:p>
        </p:txBody>
      </p:sp>
    </p:spTree>
    <p:extLst>
      <p:ext uri="{BB962C8B-B14F-4D97-AF65-F5344CB8AC3E}">
        <p14:creationId xmlns:p14="http://schemas.microsoft.com/office/powerpoint/2010/main" val="2176937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40102"/>
            <a:ext cx="9989959" cy="1235015"/>
          </a:xfrm>
        </p:spPr>
        <p:txBody>
          <a:bodyPr/>
          <a:lstStyle/>
          <a:p>
            <a:r>
              <a:rPr lang="en-GB" sz="3200" dirty="0">
                <a:latin typeface="Calibri"/>
                <a:ea typeface="Calibri"/>
                <a:cs typeface="Calibri"/>
              </a:rPr>
              <a:t>How will I be involved in decisions made about my child’s education?</a:t>
            </a:r>
            <a:r>
              <a:rPr lang="en-GB" sz="3200" dirty="0">
                <a:latin typeface="Comic Sans MS"/>
              </a:rPr>
              <a:t> </a:t>
            </a:r>
          </a:p>
        </p:txBody>
      </p:sp>
      <p:sp>
        <p:nvSpPr>
          <p:cNvPr id="3" name="Content Placeholder 2"/>
          <p:cNvSpPr>
            <a:spLocks noGrp="1"/>
          </p:cNvSpPr>
          <p:nvPr>
            <p:ph idx="1"/>
          </p:nvPr>
        </p:nvSpPr>
        <p:spPr>
          <a:xfrm>
            <a:off x="1743102" y="1718094"/>
            <a:ext cx="9989959" cy="4073106"/>
          </a:xfrm>
        </p:spPr>
        <p:txBody>
          <a:bodyPr vert="horz" lIns="91440" tIns="45720" rIns="91440" bIns="45720" rtlCol="0" anchor="ctr">
            <a:noAutofit/>
          </a:bodyPr>
          <a:lstStyle/>
          <a:p>
            <a:pPr>
              <a:buNone/>
            </a:pPr>
            <a:endParaRPr lang="en-GB" sz="1100" dirty="0"/>
          </a:p>
          <a:p>
            <a:pPr marL="0" indent="0">
              <a:buNone/>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5" name="TextBox 4">
            <a:extLst>
              <a:ext uri="{FF2B5EF4-FFF2-40B4-BE49-F238E27FC236}">
                <a16:creationId xmlns:a16="http://schemas.microsoft.com/office/drawing/2014/main" id="{A0221D22-633A-EF7A-1241-26019EC2EA69}"/>
              </a:ext>
            </a:extLst>
          </p:cNvPr>
          <p:cNvSpPr txBox="1"/>
          <p:nvPr/>
        </p:nvSpPr>
        <p:spPr>
          <a:xfrm>
            <a:off x="1639019" y="1473679"/>
            <a:ext cx="10006641"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1600" b="1" dirty="0">
              <a:latin typeface="Calibri"/>
              <a:ea typeface="Calibri"/>
              <a:cs typeface="Calibri"/>
            </a:endParaRPr>
          </a:p>
          <a:p>
            <a:r>
              <a:rPr lang="en-GB" sz="1400" dirty="0">
                <a:latin typeface="Calibri"/>
                <a:ea typeface="Calibri"/>
                <a:cs typeface="Arial"/>
              </a:rPr>
              <a:t>Your child’s class/form teacher will meet you  twice a year, to:</a:t>
            </a:r>
          </a:p>
          <a:p>
            <a:pPr marL="285750" indent="-285750">
              <a:buFont typeface="Symbol"/>
              <a:buChar char="•"/>
            </a:pPr>
            <a:r>
              <a:rPr lang="en-GB" sz="1400" dirty="0">
                <a:latin typeface="Calibri"/>
                <a:ea typeface="Calibri"/>
                <a:cs typeface="Arial"/>
              </a:rPr>
              <a:t>Set clear outcomes for your child’s progress</a:t>
            </a:r>
          </a:p>
          <a:p>
            <a:pPr marL="285750" indent="-285750">
              <a:buFont typeface="Symbol"/>
              <a:buChar char="•"/>
            </a:pPr>
            <a:r>
              <a:rPr lang="en-GB" sz="1400" dirty="0">
                <a:latin typeface="Calibri"/>
                <a:ea typeface="Calibri"/>
                <a:cs typeface="Arial"/>
              </a:rPr>
              <a:t>Review progress towards those outcomes</a:t>
            </a:r>
          </a:p>
          <a:p>
            <a:pPr marL="285750" indent="-285750">
              <a:buFont typeface="Symbol"/>
              <a:buChar char="•"/>
            </a:pPr>
            <a:r>
              <a:rPr lang="en-GB" sz="1400" dirty="0">
                <a:latin typeface="Calibri"/>
                <a:ea typeface="Calibri"/>
                <a:cs typeface="Arial"/>
              </a:rPr>
              <a:t>Discuss the support we will put in place to help your child make that progress</a:t>
            </a:r>
          </a:p>
          <a:p>
            <a:pPr marL="285750" indent="-285750">
              <a:buFont typeface="Symbol"/>
              <a:buChar char="•"/>
            </a:pPr>
            <a:r>
              <a:rPr lang="en-GB" sz="1400" dirty="0">
                <a:latin typeface="Calibri"/>
                <a:ea typeface="Calibri"/>
                <a:cs typeface="Arial"/>
              </a:rPr>
              <a:t>Identify what we will do, what we will ask you to do, and what we will ask your child to do</a:t>
            </a:r>
          </a:p>
          <a:p>
            <a:r>
              <a:rPr lang="en-GB" sz="1400" dirty="0">
                <a:latin typeface="Calibri"/>
                <a:ea typeface="Calibri"/>
                <a:cs typeface="Arial"/>
              </a:rPr>
              <a:t>The SENCO may also attend these meetings to provide extra support. </a:t>
            </a:r>
          </a:p>
          <a:p>
            <a:r>
              <a:rPr lang="en-GB" sz="1400" dirty="0">
                <a:latin typeface="Calibri"/>
                <a:ea typeface="Calibri"/>
                <a:cs typeface="Arial"/>
              </a:rPr>
              <a:t>We know that you’re the expert when it comes to your child’s needs and aspirations. So we want to make sure you have a full understanding of how we’re trying to meet your child’s needs, so that you can provide insight into what you think would work best for your child.</a:t>
            </a:r>
          </a:p>
          <a:p>
            <a:r>
              <a:rPr lang="en-GB" sz="1400" dirty="0">
                <a:latin typeface="Calibri"/>
                <a:ea typeface="Calibri"/>
                <a:cs typeface="Arial"/>
              </a:rPr>
              <a:t>We also want to hear from you as much as possible so that we can build a better picture of how the SEN support we are providing is impacting your child outside of school. </a:t>
            </a:r>
          </a:p>
          <a:p>
            <a:r>
              <a:rPr lang="en-GB" sz="1400" dirty="0">
                <a:latin typeface="Calibri"/>
                <a:ea typeface="Calibri"/>
                <a:cs typeface="Arial"/>
              </a:rPr>
              <a:t>If your child’s needs or aspirations change at any time, please let us know right away so we can keep our provision as relevant as possible.</a:t>
            </a:r>
          </a:p>
          <a:p>
            <a:r>
              <a:rPr lang="en-GB" sz="1400" dirty="0">
                <a:latin typeface="Calibri"/>
                <a:ea typeface="Calibri"/>
                <a:cs typeface="Arial"/>
              </a:rPr>
              <a:t>After any discussion we will make a record of any outcomes, actions and support that have been agreed. This record will be shared with all relevant staff, and you will be given a copy. </a:t>
            </a:r>
          </a:p>
          <a:p>
            <a:r>
              <a:rPr lang="en-GB" sz="1400" dirty="0">
                <a:latin typeface="Calibri"/>
                <a:ea typeface="Calibri"/>
                <a:cs typeface="Arial"/>
              </a:rPr>
              <a:t>If you have concerns that arise between these meetings, please contact your child’s class teacher. </a:t>
            </a:r>
            <a:endParaRPr lang="en-GB" sz="1400" dirty="0">
              <a:latin typeface="Calibri"/>
              <a:ea typeface="Calibri"/>
            </a:endParaRPr>
          </a:p>
          <a:p>
            <a:pPr algn="ctr"/>
            <a:endParaRPr lang="en-GB" dirty="0"/>
          </a:p>
        </p:txBody>
      </p:sp>
    </p:spTree>
    <p:extLst>
      <p:ext uri="{BB962C8B-B14F-4D97-AF65-F5344CB8AC3E}">
        <p14:creationId xmlns:p14="http://schemas.microsoft.com/office/powerpoint/2010/main" val="3065964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8768" y="546491"/>
            <a:ext cx="8596668" cy="1513305"/>
          </a:xfrm>
        </p:spPr>
        <p:txBody>
          <a:bodyPr>
            <a:normAutofit fontScale="90000"/>
          </a:bodyPr>
          <a:lstStyle/>
          <a:p>
            <a:r>
              <a:rPr lang="en-US" dirty="0">
                <a:latin typeface="Calibri"/>
                <a:ea typeface="Calibri"/>
                <a:cs typeface="Calibri"/>
              </a:rPr>
              <a:t>How will the school adapt its teaching for my child</a:t>
            </a:r>
            <a:r>
              <a:rPr lang="en-US" dirty="0">
                <a:latin typeface="Comic Sans MS"/>
              </a:rPr>
              <a:t>?</a:t>
            </a:r>
            <a:br>
              <a:rPr lang="en-GB" dirty="0">
                <a:latin typeface="Twinkl" panose="02000000000000000000" pitchFamily="2" charset="0"/>
              </a:rPr>
            </a:br>
            <a:r>
              <a:rPr lang="en-GB" dirty="0">
                <a:latin typeface="Twinkl"/>
              </a:rPr>
              <a:t> </a:t>
            </a:r>
          </a:p>
        </p:txBody>
      </p:sp>
      <p:pic>
        <p:nvPicPr>
          <p:cNvPr id="3" name="Content Placeholder 2" descr="EEF blog: The Five-a-day approach: How the EEF can support | EEF">
            <a:extLst>
              <a:ext uri="{FF2B5EF4-FFF2-40B4-BE49-F238E27FC236}">
                <a16:creationId xmlns:a16="http://schemas.microsoft.com/office/drawing/2014/main" id="{B6777CE5-289C-17D1-EFD6-A1DA2CDA5626}"/>
              </a:ext>
            </a:extLst>
          </p:cNvPr>
          <p:cNvPicPr>
            <a:picLocks noGrp="1" noChangeAspect="1"/>
          </p:cNvPicPr>
          <p:nvPr>
            <p:ph idx="1"/>
          </p:nvPr>
        </p:nvPicPr>
        <p:blipFill>
          <a:blip r:embed="rId2"/>
          <a:stretch>
            <a:fillRect/>
          </a:stretch>
        </p:blipFill>
        <p:spPr>
          <a:xfrm>
            <a:off x="2401258" y="1717675"/>
            <a:ext cx="8602783" cy="4576312"/>
          </a:xfrm>
          <a:prstGeom prst="rect">
            <a:avLst/>
          </a:prstGeom>
        </p:spPr>
      </p:pic>
      <p:sp>
        <p:nvSpPr>
          <p:cNvPr id="4" name="Right Arrow 3">
            <a:hlinkClick r:id="rId3"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4281939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93558"/>
            <a:ext cx="8596668" cy="983916"/>
          </a:xfrm>
        </p:spPr>
        <p:txBody>
          <a:bodyPr>
            <a:normAutofit fontScale="90000"/>
          </a:bodyPr>
          <a:lstStyle/>
          <a:p>
            <a:r>
              <a:rPr lang="en-US" dirty="0">
                <a:latin typeface="Calibri"/>
                <a:ea typeface="Calibri"/>
                <a:cs typeface="Calibri"/>
              </a:rPr>
              <a:t>How will the school evaluate whether the support in place is helping my child</a:t>
            </a:r>
            <a:r>
              <a:rPr lang="en-US" dirty="0">
                <a:latin typeface="Comic Sans MS"/>
              </a:rPr>
              <a:t>?</a:t>
            </a:r>
            <a:endParaRPr lang="en-GB" dirty="0">
              <a:latin typeface="Comic Sans MS"/>
            </a:endParaRPr>
          </a:p>
        </p:txBody>
      </p:sp>
      <p:sp>
        <p:nvSpPr>
          <p:cNvPr id="5" name="Content Placeholder 4"/>
          <p:cNvSpPr>
            <a:spLocks noGrp="1"/>
          </p:cNvSpPr>
          <p:nvPr>
            <p:ph idx="1"/>
          </p:nvPr>
        </p:nvSpPr>
        <p:spPr/>
        <p:txBody>
          <a:bodyPr/>
          <a:lstStyle/>
          <a:p>
            <a:pPr marL="0" indent="0">
              <a:buNone/>
            </a:pPr>
            <a:endParaRPr lang="en-GB" sz="1400" dirty="0">
              <a:latin typeface="Calibri"/>
              <a:ea typeface="Calibri"/>
              <a:cs typeface="Arial"/>
            </a:endParaRPr>
          </a:p>
          <a:p>
            <a:pPr>
              <a:buClr>
                <a:srgbClr val="8D1515"/>
              </a:buClr>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3" name="TextBox 2">
            <a:extLst>
              <a:ext uri="{FF2B5EF4-FFF2-40B4-BE49-F238E27FC236}">
                <a16:creationId xmlns:a16="http://schemas.microsoft.com/office/drawing/2014/main" id="{DC8F5D28-D807-C7B9-D762-27CE792B99BF}"/>
              </a:ext>
            </a:extLst>
          </p:cNvPr>
          <p:cNvSpPr txBox="1"/>
          <p:nvPr/>
        </p:nvSpPr>
        <p:spPr>
          <a:xfrm>
            <a:off x="1639019" y="2235679"/>
            <a:ext cx="6096000" cy="20928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GB" sz="1400" b="0" i="0" dirty="0">
                <a:solidFill>
                  <a:srgbClr val="000000"/>
                </a:solidFill>
                <a:latin typeface="Calibri"/>
                <a:ea typeface="Arial"/>
                <a:cs typeface="Arial"/>
              </a:rPr>
              <a:t>We will evaluate the effectiveness of provision for your child by:</a:t>
            </a:r>
            <a:r>
              <a:rPr sz="1400" b="0" i="0" dirty="0">
                <a:solidFill>
                  <a:srgbClr val="000000"/>
                </a:solidFill>
                <a:latin typeface="Calibri"/>
                <a:ea typeface="Arial"/>
                <a:cs typeface="Arial"/>
              </a:rPr>
              <a:t> </a:t>
            </a:r>
            <a:endParaRPr lang="en-US" sz="1400" b="0" i="0">
              <a:solidFill>
                <a:srgbClr val="000000"/>
              </a:solidFill>
              <a:latin typeface="Calibri"/>
              <a:ea typeface="Arial"/>
              <a:cs typeface="Arial"/>
            </a:endParaRPr>
          </a:p>
          <a:p>
            <a:pPr marL="228600" lvl="0" indent="-228600" algn="l" rtl="0">
              <a:buFont typeface="Symbol"/>
              <a:buChar char="•"/>
            </a:pPr>
            <a:r>
              <a:rPr lang="en-GB" sz="1400" b="0" i="0" dirty="0">
                <a:solidFill>
                  <a:srgbClr val="000000"/>
                </a:solidFill>
                <a:latin typeface="Calibri"/>
                <a:ea typeface="Times New Roman"/>
                <a:cs typeface="Times New Roman"/>
              </a:rPr>
              <a:t>  </a:t>
            </a:r>
            <a:r>
              <a:rPr lang="en-GB" sz="1400" b="0" i="0" dirty="0">
                <a:solidFill>
                  <a:srgbClr val="000000"/>
                </a:solidFill>
                <a:latin typeface="Calibri"/>
                <a:ea typeface="Arial"/>
                <a:cs typeface="Arial"/>
              </a:rPr>
              <a:t>Reviewing their progress towards their goals each term</a:t>
            </a:r>
            <a:r>
              <a:rPr sz="1400" b="0" i="0" dirty="0">
                <a:solidFill>
                  <a:srgbClr val="000000"/>
                </a:solidFill>
                <a:latin typeface="Calibri"/>
                <a:ea typeface="Arial"/>
                <a:cs typeface="Arial"/>
              </a:rPr>
              <a:t> </a:t>
            </a:r>
          </a:p>
          <a:p>
            <a:pPr marL="228600" lvl="0" indent="-228600" algn="l" rtl="0">
              <a:buFont typeface="Symbol"/>
              <a:buChar char="•"/>
            </a:pPr>
            <a:r>
              <a:rPr lang="en-GB" sz="1400" b="0" i="0" dirty="0">
                <a:solidFill>
                  <a:srgbClr val="000000"/>
                </a:solidFill>
                <a:latin typeface="Calibri"/>
                <a:ea typeface="Times New Roman"/>
                <a:cs typeface="Times New Roman"/>
              </a:rPr>
              <a:t>  </a:t>
            </a:r>
            <a:r>
              <a:rPr lang="en-GB" sz="1400" b="0" i="0" dirty="0">
                <a:solidFill>
                  <a:srgbClr val="000000"/>
                </a:solidFill>
                <a:latin typeface="Calibri"/>
                <a:ea typeface="Arial"/>
                <a:cs typeface="Arial"/>
              </a:rPr>
              <a:t>Reviewing the impact of interventions </a:t>
            </a:r>
            <a:endParaRPr sz="1400" b="0" i="0" dirty="0">
              <a:solidFill>
                <a:srgbClr val="000000"/>
              </a:solidFill>
              <a:latin typeface="Calibri"/>
              <a:ea typeface="Arial"/>
              <a:cs typeface="Arial"/>
            </a:endParaRPr>
          </a:p>
          <a:p>
            <a:pPr marL="228600" lvl="0" indent="-228600" algn="l" rtl="0">
              <a:buFont typeface="Symbol"/>
              <a:buChar char="•"/>
            </a:pPr>
            <a:r>
              <a:rPr lang="en-GB" sz="1400" b="0" i="0" dirty="0">
                <a:solidFill>
                  <a:srgbClr val="000000"/>
                </a:solidFill>
                <a:latin typeface="Calibri"/>
                <a:ea typeface="Times New Roman"/>
                <a:cs typeface="Times New Roman"/>
              </a:rPr>
              <a:t>  </a:t>
            </a:r>
            <a:r>
              <a:rPr lang="en-GB" sz="1400" b="0" i="0" dirty="0">
                <a:solidFill>
                  <a:srgbClr val="000000"/>
                </a:solidFill>
                <a:latin typeface="Calibri"/>
                <a:ea typeface="Arial"/>
                <a:cs typeface="Arial"/>
              </a:rPr>
              <a:t>Using pupil questionnaires</a:t>
            </a:r>
            <a:r>
              <a:rPr sz="1400" b="0" i="0" dirty="0">
                <a:solidFill>
                  <a:srgbClr val="000000"/>
                </a:solidFill>
                <a:latin typeface="Calibri"/>
                <a:ea typeface="Arial"/>
                <a:cs typeface="Arial"/>
              </a:rPr>
              <a:t> </a:t>
            </a:r>
          </a:p>
          <a:p>
            <a:pPr marL="228600" indent="-228600">
              <a:buFont typeface="Symbol"/>
              <a:buChar char="•"/>
            </a:pPr>
            <a:r>
              <a:rPr lang="en-GB" sz="1400" b="0" i="0" dirty="0">
                <a:solidFill>
                  <a:srgbClr val="000000"/>
                </a:solidFill>
                <a:latin typeface="Calibri"/>
                <a:ea typeface="Times New Roman"/>
                <a:cs typeface="Times New Roman"/>
              </a:rPr>
              <a:t>  </a:t>
            </a:r>
            <a:r>
              <a:rPr lang="en-GB" sz="1400" b="0" i="0" dirty="0">
                <a:solidFill>
                  <a:srgbClr val="000000"/>
                </a:solidFill>
                <a:latin typeface="Calibri"/>
                <a:ea typeface="Arial"/>
                <a:cs typeface="Arial"/>
              </a:rPr>
              <a:t>Monitoring by the SENCO</a:t>
            </a:r>
            <a:r>
              <a:rPr lang="en-GB" sz="1400" dirty="0">
                <a:solidFill>
                  <a:srgbClr val="000000"/>
                </a:solidFill>
                <a:latin typeface="Calibri"/>
                <a:ea typeface="Arial"/>
                <a:cs typeface="Arial"/>
              </a:rPr>
              <a:t>, Subject Leaders and Phase Leaders</a:t>
            </a:r>
            <a:r>
              <a:rPr sz="1400" b="0" i="0" dirty="0">
                <a:solidFill>
                  <a:srgbClr val="000000"/>
                </a:solidFill>
                <a:latin typeface="Calibri"/>
                <a:ea typeface="Arial"/>
                <a:cs typeface="Arial"/>
              </a:rPr>
              <a:t> </a:t>
            </a:r>
          </a:p>
          <a:p>
            <a:pPr marL="228600" lvl="0" indent="-228600" algn="l" rtl="0">
              <a:buFont typeface="Symbol"/>
              <a:buChar char="•"/>
            </a:pPr>
            <a:r>
              <a:rPr lang="en-GB" sz="1400" b="0" i="0" dirty="0">
                <a:solidFill>
                  <a:srgbClr val="000000"/>
                </a:solidFill>
                <a:latin typeface="Calibri"/>
                <a:ea typeface="Times New Roman"/>
                <a:cs typeface="Times New Roman"/>
              </a:rPr>
              <a:t>  </a:t>
            </a:r>
            <a:r>
              <a:rPr lang="en-GB" sz="1400" b="0" i="0" dirty="0">
                <a:solidFill>
                  <a:srgbClr val="000000"/>
                </a:solidFill>
                <a:latin typeface="Calibri"/>
                <a:ea typeface="Arial"/>
                <a:cs typeface="Arial"/>
              </a:rPr>
              <a:t>Using provision maps to measure progress</a:t>
            </a:r>
            <a:r>
              <a:rPr sz="1400" b="0" i="0" dirty="0">
                <a:solidFill>
                  <a:srgbClr val="000000"/>
                </a:solidFill>
                <a:latin typeface="Calibri"/>
                <a:ea typeface="Arial"/>
                <a:cs typeface="Arial"/>
              </a:rPr>
              <a:t> </a:t>
            </a:r>
          </a:p>
          <a:p>
            <a:pPr marL="228600" lvl="0" indent="-228600" algn="l" rtl="0">
              <a:buFont typeface="Symbol"/>
              <a:buChar char="•"/>
            </a:pPr>
            <a:r>
              <a:rPr lang="en-GB" sz="1400" b="0" i="0" dirty="0">
                <a:solidFill>
                  <a:srgbClr val="000000"/>
                </a:solidFill>
                <a:latin typeface="Calibri"/>
                <a:ea typeface="Times New Roman"/>
                <a:cs typeface="Times New Roman"/>
              </a:rPr>
              <a:t>  </a:t>
            </a:r>
            <a:r>
              <a:rPr lang="en-GB" sz="1400" b="0" i="0" dirty="0">
                <a:solidFill>
                  <a:srgbClr val="000000"/>
                </a:solidFill>
                <a:latin typeface="Calibri"/>
                <a:ea typeface="Arial"/>
                <a:cs typeface="Arial"/>
              </a:rPr>
              <a:t>Holding an annual review (if they have an education, health and care (EHC) plan)</a:t>
            </a:r>
            <a:r>
              <a:rPr sz="1400" b="0" i="0" dirty="0">
                <a:solidFill>
                  <a:srgbClr val="000000"/>
                </a:solidFill>
                <a:latin typeface="Calibri"/>
                <a:ea typeface="Arial"/>
                <a:cs typeface="Arial"/>
              </a:rPr>
              <a:t> </a:t>
            </a:r>
          </a:p>
          <a:p>
            <a:pPr algn="ctr"/>
            <a:endParaRPr lang="en-GB"/>
          </a:p>
        </p:txBody>
      </p:sp>
    </p:spTree>
    <p:extLst>
      <p:ext uri="{BB962C8B-B14F-4D97-AF65-F5344CB8AC3E}">
        <p14:creationId xmlns:p14="http://schemas.microsoft.com/office/powerpoint/2010/main" val="248802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8868" y="264797"/>
            <a:ext cx="8596668" cy="1513305"/>
          </a:xfrm>
        </p:spPr>
        <p:txBody>
          <a:bodyPr>
            <a:normAutofit/>
          </a:bodyPr>
          <a:lstStyle/>
          <a:p>
            <a:r>
              <a:rPr lang="en-US" dirty="0">
                <a:latin typeface="Calibri"/>
                <a:ea typeface="Calibri"/>
                <a:cs typeface="Calibri"/>
              </a:rPr>
              <a:t>How will the school resources be secured for my child?</a:t>
            </a:r>
            <a:endParaRPr lang="en-GB" dirty="0">
              <a:latin typeface="Calibri"/>
              <a:ea typeface="Calibri"/>
              <a:cs typeface="Calibri"/>
            </a:endParaRPr>
          </a:p>
        </p:txBody>
      </p:sp>
      <p:sp>
        <p:nvSpPr>
          <p:cNvPr id="5" name="Content Placeholder 4"/>
          <p:cNvSpPr>
            <a:spLocks noGrp="1"/>
          </p:cNvSpPr>
          <p:nvPr>
            <p:ph idx="1"/>
          </p:nvPr>
        </p:nvSpPr>
        <p:spPr/>
        <p:txBody>
          <a:bodyPr/>
          <a:lstStyle/>
          <a:p>
            <a:pPr marL="0" indent="0">
              <a:buNone/>
            </a:pPr>
            <a:r>
              <a:rPr lang="en-GB" sz="1400" dirty="0">
                <a:latin typeface="Calibri"/>
                <a:ea typeface="Calibri"/>
                <a:cs typeface="Arial"/>
              </a:rPr>
              <a:t>It may be that your child’s needs mean we need to secure:</a:t>
            </a:r>
            <a:endParaRPr lang="en-US" sz="1400" dirty="0">
              <a:latin typeface="Calibri"/>
              <a:ea typeface="Calibri"/>
              <a:cs typeface="Calibri"/>
            </a:endParaRPr>
          </a:p>
          <a:p>
            <a:pPr>
              <a:buClr>
                <a:srgbClr val="8D1515"/>
              </a:buClr>
            </a:pPr>
            <a:r>
              <a:rPr lang="en-GB" sz="1400" dirty="0">
                <a:latin typeface="Calibri"/>
                <a:ea typeface="Calibri"/>
                <a:cs typeface="Arial"/>
              </a:rPr>
              <a:t>Extra equipment or facilities</a:t>
            </a:r>
          </a:p>
          <a:p>
            <a:pPr>
              <a:buClr>
                <a:srgbClr val="8D1515"/>
              </a:buClr>
            </a:pPr>
            <a:r>
              <a:rPr lang="en-GB" sz="1400" dirty="0">
                <a:latin typeface="Calibri"/>
                <a:ea typeface="Calibri"/>
                <a:cs typeface="Arial"/>
              </a:rPr>
              <a:t>Further training for our staff </a:t>
            </a:r>
          </a:p>
          <a:p>
            <a:pPr>
              <a:buClr>
                <a:srgbClr val="8D1515"/>
              </a:buClr>
            </a:pPr>
            <a:r>
              <a:rPr lang="en-GB" sz="1400" dirty="0">
                <a:latin typeface="Calibri"/>
                <a:ea typeface="Calibri"/>
                <a:cs typeface="Arial"/>
              </a:rPr>
              <a:t>External specialist expertise</a:t>
            </a:r>
          </a:p>
          <a:p>
            <a:pPr marL="0" indent="0">
              <a:buClr>
                <a:srgbClr val="8D1515"/>
              </a:buClr>
              <a:buNone/>
            </a:pPr>
            <a:r>
              <a:rPr lang="en-GB" sz="1400" dirty="0">
                <a:latin typeface="Calibri"/>
                <a:ea typeface="Calibri"/>
                <a:cs typeface="Arial"/>
              </a:rPr>
              <a:t>If that’s the case, we will consult with external agencies to get recommendations on what will best help your child access their learning.</a:t>
            </a:r>
          </a:p>
          <a:p>
            <a:pPr>
              <a:buClr>
                <a:srgbClr val="8D1515"/>
              </a:buClr>
            </a:pPr>
            <a:endParaRPr lang="en-US" sz="1000" dirty="0">
              <a:latin typeface="Arial"/>
              <a:cs typeface="Arial"/>
            </a:endParaRPr>
          </a:p>
          <a:p>
            <a:pPr>
              <a:buClr>
                <a:srgbClr val="8D1515"/>
              </a:buClr>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10835550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a:latin typeface="Calibri"/>
                <a:ea typeface="Calibri"/>
                <a:cs typeface="Calibri"/>
              </a:rPr>
              <a:t>How will the school make sure my child is included in activities alongside pupils who don’t have SEN?</a:t>
            </a:r>
            <a:r>
              <a:rPr lang="en-GB" sz="3200" dirty="0">
                <a:latin typeface="Comic Sans MS"/>
              </a:rPr>
              <a:t> </a:t>
            </a:r>
          </a:p>
        </p:txBody>
      </p:sp>
      <p:sp>
        <p:nvSpPr>
          <p:cNvPr id="6" name="Content Placeholder 5"/>
          <p:cNvSpPr>
            <a:spLocks noGrp="1"/>
          </p:cNvSpPr>
          <p:nvPr>
            <p:ph idx="1"/>
          </p:nvPr>
        </p:nvSpPr>
        <p:spPr/>
        <p:txBody>
          <a:bodyPr/>
          <a:lstStyle/>
          <a:p>
            <a:pPr marL="0" indent="0">
              <a:buNone/>
            </a:pPr>
            <a:r>
              <a:rPr lang="en-GB" sz="1400" dirty="0">
                <a:latin typeface="Calibri"/>
                <a:ea typeface="Calibri"/>
                <a:cs typeface="Arial"/>
              </a:rPr>
              <a:t>All of our extra-curricular activities and school visits are available to all our pupils, including our before and after-school clubs.</a:t>
            </a:r>
            <a:endParaRPr lang="en-US" sz="1400">
              <a:latin typeface="Calibri"/>
              <a:ea typeface="Calibri"/>
              <a:cs typeface="Calibri"/>
            </a:endParaRPr>
          </a:p>
          <a:p>
            <a:pPr marL="0" indent="0">
              <a:buClr>
                <a:srgbClr val="8D1515"/>
              </a:buClr>
              <a:buNone/>
            </a:pPr>
            <a:r>
              <a:rPr lang="en-GB" sz="1400" dirty="0">
                <a:latin typeface="Calibri"/>
                <a:ea typeface="Calibri"/>
                <a:cs typeface="Arial"/>
              </a:rPr>
              <a:t>All pupils are encouraged to go on our school trips, including our residential trip(s).</a:t>
            </a:r>
          </a:p>
          <a:p>
            <a:pPr marL="0" indent="0">
              <a:buClr>
                <a:srgbClr val="8D1515"/>
              </a:buClr>
              <a:buNone/>
            </a:pPr>
            <a:r>
              <a:rPr lang="en-GB" sz="1400" dirty="0">
                <a:latin typeface="Calibri"/>
                <a:ea typeface="Calibri"/>
                <a:cs typeface="Arial"/>
              </a:rPr>
              <a:t>All pupils are encouraged to take part in [sports day/school plays/special workshops </a:t>
            </a:r>
            <a:r>
              <a:rPr lang="en-GB" sz="1400" dirty="0">
                <a:solidFill>
                  <a:srgbClr val="1D1C1D"/>
                </a:solidFill>
                <a:latin typeface="Calibri"/>
                <a:ea typeface="Calibri"/>
                <a:cs typeface="Arial"/>
              </a:rPr>
              <a:t>–</a:t>
            </a:r>
            <a:r>
              <a:rPr lang="en-GB" sz="1400" dirty="0">
                <a:latin typeface="Calibri"/>
                <a:ea typeface="Calibri"/>
                <a:cs typeface="Arial"/>
              </a:rPr>
              <a:t> edit as appropriate].</a:t>
            </a:r>
          </a:p>
          <a:p>
            <a:pPr marL="0" indent="0">
              <a:buClr>
                <a:srgbClr val="8D1515"/>
              </a:buClr>
              <a:buNone/>
            </a:pPr>
            <a:r>
              <a:rPr lang="en-GB" sz="1400" dirty="0">
                <a:latin typeface="Calibri"/>
                <a:ea typeface="Calibri"/>
                <a:cs typeface="Arial"/>
              </a:rPr>
              <a:t>No pupil is ever excluded from taking part in these activities because of their SEN or disability and we will make whatever reasonable adjustments are needed to make sure they can be included.</a:t>
            </a:r>
          </a:p>
          <a:p>
            <a:pPr>
              <a:buClr>
                <a:srgbClr val="8D1515"/>
              </a:buClr>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14951335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40102"/>
            <a:ext cx="10018713" cy="1752599"/>
          </a:xfrm>
        </p:spPr>
        <p:txBody>
          <a:bodyPr>
            <a:normAutofit/>
          </a:bodyPr>
          <a:lstStyle/>
          <a:p>
            <a:r>
              <a:rPr lang="en-GB" sz="3200" dirty="0">
                <a:latin typeface="Calibri"/>
                <a:ea typeface="Calibri"/>
                <a:cs typeface="Calibri"/>
              </a:rPr>
              <a:t>How does the school make sure the admissions process is fair for pupils with SEN or a disability?  </a:t>
            </a:r>
          </a:p>
        </p:txBody>
      </p:sp>
      <p:sp>
        <p:nvSpPr>
          <p:cNvPr id="5" name="Content Placeholder 4"/>
          <p:cNvSpPr>
            <a:spLocks noGrp="1"/>
          </p:cNvSpPr>
          <p:nvPr>
            <p:ph idx="1"/>
          </p:nvPr>
        </p:nvSpPr>
        <p:spPr>
          <a:xfrm>
            <a:off x="1484310" y="2163792"/>
            <a:ext cx="10018713" cy="4001219"/>
          </a:xfrm>
        </p:spPr>
        <p:txBody>
          <a:bodyPr>
            <a:normAutofit fontScale="92500"/>
          </a:bodyPr>
          <a:lstStyle/>
          <a:p>
            <a:pPr marL="0" indent="0">
              <a:buNone/>
            </a:pPr>
            <a:r>
              <a:rPr lang="en-GB">
                <a:ea typeface="+mn-lt"/>
                <a:cs typeface="+mn-lt"/>
              </a:rPr>
              <a:t>Our school ensures that the admissions process is fully compliant with the </a:t>
            </a:r>
            <a:r>
              <a:rPr lang="en-GB" b="1">
                <a:ea typeface="+mn-lt"/>
                <a:cs typeface="+mn-lt"/>
              </a:rPr>
              <a:t>Equality Act 2010</a:t>
            </a:r>
            <a:r>
              <a:rPr lang="en-GB">
                <a:ea typeface="+mn-lt"/>
                <a:cs typeface="+mn-lt"/>
              </a:rPr>
              <a:t> and the </a:t>
            </a:r>
            <a:r>
              <a:rPr lang="en-GB" b="1">
                <a:ea typeface="+mn-lt"/>
                <a:cs typeface="+mn-lt"/>
              </a:rPr>
              <a:t>SEND Code of Practice (2015)</a:t>
            </a:r>
            <a:r>
              <a:rPr lang="en-GB">
                <a:ea typeface="+mn-lt"/>
                <a:cs typeface="+mn-lt"/>
              </a:rPr>
              <a:t>. We do not discriminate against pupils with SEND or disabilities and make reasonable adjustments to remove barriers to admission. All applications are considered on an equal basis, and decisions are made in line with our published admissions policy.</a:t>
            </a:r>
            <a:endParaRPr lang="en-GB"/>
          </a:p>
          <a:p>
            <a:pPr marL="0" indent="0">
              <a:buClr>
                <a:srgbClr val="8D1515"/>
              </a:buClr>
              <a:buNone/>
            </a:pPr>
            <a:r>
              <a:rPr lang="en-GB">
                <a:ea typeface="+mn-lt"/>
                <a:cs typeface="+mn-lt"/>
              </a:rPr>
              <a:t>Where a pupil has identified SEND or a disability, we work closely with parents/carers and, where appropriate, the Local Authority to ensure that the child’s needs can be met. This includes reviewing accessibility arrangements, adapting provision where necessary, and ensuring that any required support is in place from the start of their school journey. Our inclusive ethos underpins this process, ensuring transparency, fairness, and equal opportunity for all pupils.</a:t>
            </a:r>
            <a:endParaRPr lang="en-GB"/>
          </a:p>
          <a:p>
            <a:pPr>
              <a:buClr>
                <a:srgbClr val="8D1515"/>
              </a:buClr>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12677673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283234"/>
            <a:ext cx="10018713" cy="1752599"/>
          </a:xfrm>
        </p:spPr>
        <p:txBody>
          <a:bodyPr>
            <a:normAutofit/>
          </a:bodyPr>
          <a:lstStyle/>
          <a:p>
            <a:r>
              <a:rPr lang="en-US" dirty="0">
                <a:latin typeface="Calibri"/>
                <a:ea typeface="Calibri"/>
                <a:cs typeface="Calibri"/>
              </a:rPr>
              <a:t>How does the school support pupils with disabilities?</a:t>
            </a:r>
            <a:endParaRPr lang="en-GB" dirty="0">
              <a:latin typeface="Calibri"/>
              <a:ea typeface="Calibri"/>
              <a:cs typeface="Calibri"/>
            </a:endParaRPr>
          </a:p>
        </p:txBody>
      </p:sp>
      <p:sp>
        <p:nvSpPr>
          <p:cNvPr id="3" name="Content Placeholder 2"/>
          <p:cNvSpPr>
            <a:spLocks noGrp="1"/>
          </p:cNvSpPr>
          <p:nvPr>
            <p:ph idx="1"/>
          </p:nvPr>
        </p:nvSpPr>
        <p:spPr/>
        <p:txBody>
          <a:bodyPr/>
          <a:lstStyle/>
          <a:p>
            <a:pPr marL="0" indent="0">
              <a:buNone/>
            </a:pPr>
            <a:endParaRPr lang="en-US" dirty="0">
              <a:solidFill>
                <a:srgbClr val="FF0000"/>
              </a:solidFill>
            </a:endParaRPr>
          </a:p>
          <a:p>
            <a:pPr marL="0" indent="0">
              <a:buNone/>
            </a:pPr>
            <a:endParaRPr lang="en-US" dirty="0">
              <a:solidFill>
                <a:srgbClr val="FF0000"/>
              </a:solidFill>
            </a:endParaRPr>
          </a:p>
          <a:p>
            <a:pPr marL="0" indent="0">
              <a:buNone/>
            </a:pPr>
            <a:endParaRPr lang="en-US" dirty="0">
              <a:solidFill>
                <a:srgbClr val="FF0000"/>
              </a:solidFill>
            </a:endParaRPr>
          </a:p>
          <a:p>
            <a:pPr marL="0" indent="0">
              <a:buNone/>
            </a:pPr>
            <a:endParaRPr lang="en-US" dirty="0">
              <a:solidFill>
                <a:srgbClr val="FF0000"/>
              </a:solidFill>
            </a:endParaRPr>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6" name="TextBox 5">
            <a:extLst>
              <a:ext uri="{FF2B5EF4-FFF2-40B4-BE49-F238E27FC236}">
                <a16:creationId xmlns:a16="http://schemas.microsoft.com/office/drawing/2014/main" id="{56229598-C988-0672-3BEC-3059E05BB2CF}"/>
              </a:ext>
            </a:extLst>
          </p:cNvPr>
          <p:cNvSpPr txBox="1"/>
          <p:nvPr/>
        </p:nvSpPr>
        <p:spPr>
          <a:xfrm>
            <a:off x="1797170" y="1718094"/>
            <a:ext cx="9259018"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Our school is committed to ensuring that pupils with disabilities have full access to the curriculum and wider school life. We comply with the </a:t>
            </a:r>
            <a:r>
              <a:rPr lang="en-US" b="1" dirty="0"/>
              <a:t>Equality Act 2010</a:t>
            </a:r>
            <a:r>
              <a:rPr lang="en-US" dirty="0"/>
              <a:t> and the </a:t>
            </a:r>
            <a:r>
              <a:rPr lang="en-US" b="1" dirty="0"/>
              <a:t>SEND Code of Practice</a:t>
            </a:r>
            <a:r>
              <a:rPr lang="en-US" dirty="0"/>
              <a:t>, making reasonable adjustments and providing accessibility adaptations where needed. This includes physical adjustments to the environment, such as ramps, accessible toilets, and classroom layouts, as well as the use of </a:t>
            </a:r>
            <a:r>
              <a:rPr lang="en-US" b="1" dirty="0"/>
              <a:t>adaptive resources</a:t>
            </a:r>
            <a:r>
              <a:rPr lang="en-US" dirty="0"/>
              <a:t> like enlarged print, assistive technology, and specialist equipment.</a:t>
            </a:r>
          </a:p>
          <a:p>
            <a:endParaRPr lang="en-US" dirty="0"/>
          </a:p>
          <a:p>
            <a:r>
              <a:rPr lang="en-US" dirty="0"/>
              <a:t>Support is </a:t>
            </a:r>
            <a:r>
              <a:rPr lang="en-US" dirty="0" err="1"/>
              <a:t>personalised</a:t>
            </a:r>
            <a:r>
              <a:rPr lang="en-US" dirty="0"/>
              <a:t> through the </a:t>
            </a:r>
            <a:r>
              <a:rPr lang="en-US" b="1" dirty="0"/>
              <a:t>graduated approach</a:t>
            </a:r>
            <a:r>
              <a:rPr lang="en-US" dirty="0"/>
              <a:t>, with individual learning plans that address specific needs. Staff receive ongoing </a:t>
            </a:r>
            <a:r>
              <a:rPr lang="en-US" b="1" dirty="0"/>
              <a:t>CPD on inclusion, trauma-informed practice, and therapeutic approaches</a:t>
            </a:r>
            <a:r>
              <a:rPr lang="en-US" dirty="0"/>
              <a:t>, ensuring teaching strategies are responsive and inclusive. We work closely with external specialists (e.g., occupational therapists, speech and language therapists) to provide targeted interventions and advice.</a:t>
            </a:r>
          </a:p>
          <a:p>
            <a:endParaRPr lang="en-US" dirty="0"/>
          </a:p>
          <a:p>
            <a:r>
              <a:rPr lang="en-US" dirty="0"/>
              <a:t>Communication with parents and carers is central to our approach, alongside capturing </a:t>
            </a:r>
            <a:r>
              <a:rPr lang="en-US" b="1" dirty="0"/>
              <a:t>pupil voice</a:t>
            </a:r>
            <a:r>
              <a:rPr lang="en-US" dirty="0"/>
              <a:t> to ensure provision reflects their experiences. Our inclusive culture is reinforced through whole-school initiatives, participation in national events, and promoting equality and diversity in assemblies and displays.</a:t>
            </a:r>
          </a:p>
          <a:p>
            <a:pPr algn="ctr"/>
            <a:endParaRPr lang="en-GB"/>
          </a:p>
        </p:txBody>
      </p:sp>
    </p:spTree>
    <p:extLst>
      <p:ext uri="{BB962C8B-B14F-4D97-AF65-F5344CB8AC3E}">
        <p14:creationId xmlns:p14="http://schemas.microsoft.com/office/powerpoint/2010/main" val="32173273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200" dirty="0">
                <a:latin typeface="Comic Sans MS" panose="030F0702030302020204" pitchFamily="66" charset="0"/>
              </a:rPr>
              <a:t>How will the school support my child’s mental health and emotional and social development? </a:t>
            </a:r>
          </a:p>
        </p:txBody>
      </p:sp>
      <p:sp>
        <p:nvSpPr>
          <p:cNvPr id="5" name="Content Placeholder 4"/>
          <p:cNvSpPr>
            <a:spLocks noGrp="1"/>
          </p:cNvSpPr>
          <p:nvPr>
            <p:ph idx="1"/>
          </p:nvPr>
        </p:nvSpPr>
        <p:spPr>
          <a:xfrm>
            <a:off x="1484310" y="2120660"/>
            <a:ext cx="9989959" cy="3670540"/>
          </a:xfrm>
        </p:spPr>
        <p:txBody>
          <a:bodyPr>
            <a:normAutofit fontScale="55000" lnSpcReduction="20000"/>
          </a:bodyPr>
          <a:lstStyle/>
          <a:p>
            <a:r>
              <a:rPr lang="en-GB" dirty="0">
                <a:ea typeface="+mn-lt"/>
                <a:cs typeface="+mn-lt"/>
              </a:rPr>
              <a:t>Our school places a high priority on pupils’ mental health and emotional wellbeing. We provide a </a:t>
            </a:r>
            <a:r>
              <a:rPr lang="en-GB" b="1" dirty="0">
                <a:ea typeface="+mn-lt"/>
                <a:cs typeface="+mn-lt"/>
              </a:rPr>
              <a:t>whole-school approach to wellbeing</a:t>
            </a:r>
            <a:r>
              <a:rPr lang="en-GB" dirty="0">
                <a:ea typeface="+mn-lt"/>
                <a:cs typeface="+mn-lt"/>
              </a:rPr>
              <a:t>, ensuring that support is embedded in daily practice rather than treated as an add-on. This includes:</a:t>
            </a:r>
            <a:endParaRPr lang="en-GB"/>
          </a:p>
          <a:p>
            <a:pPr>
              <a:buClr>
                <a:srgbClr val="8D1515"/>
              </a:buClr>
            </a:pPr>
            <a:r>
              <a:rPr lang="en-GB" b="1" dirty="0">
                <a:ea typeface="+mn-lt"/>
                <a:cs typeface="+mn-lt"/>
              </a:rPr>
              <a:t>Qualified staff expertise</a:t>
            </a:r>
            <a:r>
              <a:rPr lang="en-GB" dirty="0">
                <a:ea typeface="+mn-lt"/>
                <a:cs typeface="+mn-lt"/>
              </a:rPr>
              <a:t>: We have a </a:t>
            </a:r>
            <a:r>
              <a:rPr lang="en-GB" b="1" dirty="0">
                <a:ea typeface="+mn-lt"/>
                <a:cs typeface="+mn-lt"/>
              </a:rPr>
              <a:t>Mental Health Lead</a:t>
            </a:r>
            <a:r>
              <a:rPr lang="en-GB" dirty="0">
                <a:ea typeface="+mn-lt"/>
                <a:cs typeface="+mn-lt"/>
              </a:rPr>
              <a:t> and a T</a:t>
            </a:r>
            <a:r>
              <a:rPr lang="en-GB" b="1" dirty="0">
                <a:ea typeface="+mn-lt"/>
                <a:cs typeface="+mn-lt"/>
              </a:rPr>
              <a:t>rauma-Informed Practitioner</a:t>
            </a:r>
            <a:r>
              <a:rPr lang="en-GB" dirty="0">
                <a:ea typeface="+mn-lt"/>
                <a:cs typeface="+mn-lt"/>
              </a:rPr>
              <a:t>, who deliver training and provide guidance to staff.</a:t>
            </a:r>
            <a:endParaRPr lang="en-GB"/>
          </a:p>
          <a:p>
            <a:pPr>
              <a:buClr>
                <a:srgbClr val="8D1515"/>
              </a:buClr>
            </a:pPr>
            <a:r>
              <a:rPr lang="en-GB" b="1" dirty="0">
                <a:ea typeface="+mn-lt"/>
                <a:cs typeface="+mn-lt"/>
              </a:rPr>
              <a:t>Early identification and intervention</a:t>
            </a:r>
            <a:r>
              <a:rPr lang="en-GB" dirty="0">
                <a:ea typeface="+mn-lt"/>
                <a:cs typeface="+mn-lt"/>
              </a:rPr>
              <a:t>: Staff are trained to recognise signs of emotional or social difficulties and respond promptly through the graduated approach.</a:t>
            </a:r>
            <a:endParaRPr lang="en-GB"/>
          </a:p>
          <a:p>
            <a:pPr>
              <a:buClr>
                <a:srgbClr val="8D1515"/>
              </a:buClr>
            </a:pPr>
            <a:r>
              <a:rPr lang="en-GB" b="1" dirty="0">
                <a:ea typeface="+mn-lt"/>
                <a:cs typeface="+mn-lt"/>
              </a:rPr>
              <a:t>Targeted support</a:t>
            </a:r>
            <a:r>
              <a:rPr lang="en-GB" dirty="0">
                <a:ea typeface="+mn-lt"/>
                <a:cs typeface="+mn-lt"/>
              </a:rPr>
              <a:t>: Interventions such as </a:t>
            </a:r>
            <a:r>
              <a:rPr lang="en-GB" b="1" dirty="0">
                <a:ea typeface="+mn-lt"/>
                <a:cs typeface="+mn-lt"/>
              </a:rPr>
              <a:t>Therapeutic Thinking strategies</a:t>
            </a:r>
            <a:r>
              <a:rPr lang="en-GB" dirty="0">
                <a:ea typeface="+mn-lt"/>
                <a:cs typeface="+mn-lt"/>
              </a:rPr>
              <a:t>, social skills groups, and mentoring are available for pupils who need additional help.</a:t>
            </a:r>
            <a:endParaRPr lang="en-GB"/>
          </a:p>
          <a:p>
            <a:pPr>
              <a:buClr>
                <a:srgbClr val="8D1515"/>
              </a:buClr>
            </a:pPr>
            <a:r>
              <a:rPr lang="en-GB" b="1" dirty="0">
                <a:ea typeface="+mn-lt"/>
                <a:cs typeface="+mn-lt"/>
              </a:rPr>
              <a:t>Safe spaces and trusted adults</a:t>
            </a:r>
            <a:r>
              <a:rPr lang="en-GB" dirty="0">
                <a:ea typeface="+mn-lt"/>
                <a:cs typeface="+mn-lt"/>
              </a:rPr>
              <a:t>: Pupils can access calm spaces and designated staff for emotional regulation and support.</a:t>
            </a:r>
            <a:endParaRPr lang="en-GB"/>
          </a:p>
          <a:p>
            <a:pPr>
              <a:buClr>
                <a:srgbClr val="8D1515"/>
              </a:buClr>
            </a:pPr>
            <a:r>
              <a:rPr lang="en-GB" b="1" dirty="0">
                <a:ea typeface="+mn-lt"/>
                <a:cs typeface="+mn-lt"/>
              </a:rPr>
              <a:t>Collaboration with parents and external agencies</a:t>
            </a:r>
            <a:r>
              <a:rPr lang="en-GB" dirty="0">
                <a:ea typeface="+mn-lt"/>
                <a:cs typeface="+mn-lt"/>
              </a:rPr>
              <a:t>: We work closely with families and, where appropriate, specialists such as educational psychologists or counselling services.</a:t>
            </a:r>
            <a:endParaRPr lang="en-GB"/>
          </a:p>
          <a:p>
            <a:pPr>
              <a:buClr>
                <a:srgbClr val="8D1515"/>
              </a:buClr>
            </a:pPr>
            <a:r>
              <a:rPr lang="en-GB" b="1" dirty="0">
                <a:ea typeface="+mn-lt"/>
                <a:cs typeface="+mn-lt"/>
              </a:rPr>
              <a:t>Pupil voice</a:t>
            </a:r>
            <a:r>
              <a:rPr lang="en-GB" dirty="0">
                <a:ea typeface="+mn-lt"/>
                <a:cs typeface="+mn-lt"/>
              </a:rPr>
              <a:t>: We actively listen to pupils’ views and incorporate their feedback into wellbeing plans.</a:t>
            </a:r>
            <a:endParaRPr lang="en-GB"/>
          </a:p>
          <a:p>
            <a:pPr marL="0" indent="0">
              <a:buClr>
                <a:srgbClr val="8D1515"/>
              </a:buClr>
              <a:buNone/>
            </a:pPr>
            <a:r>
              <a:rPr lang="en-GB" dirty="0">
                <a:ea typeface="+mn-lt"/>
                <a:cs typeface="+mn-lt"/>
              </a:rPr>
              <a:t>Our aim is to create an inclusive, nurturing environment where every child feels safe, valued, and supported to thrive socially and emotionally.</a:t>
            </a:r>
            <a:endParaRPr lang="en-GB" dirty="0"/>
          </a:p>
          <a:p>
            <a:pPr>
              <a:buClr>
                <a:srgbClr val="8D1515"/>
              </a:buClr>
            </a:pPr>
            <a:endParaRPr lang="en-GB" dirty="0">
              <a:solidFill>
                <a:srgbClr val="FF0000"/>
              </a:solidFill>
            </a:endParaRPr>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39209578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5556" y="-4313"/>
            <a:ext cx="10018713" cy="1752599"/>
          </a:xfrm>
        </p:spPr>
        <p:txBody>
          <a:bodyPr>
            <a:normAutofit/>
          </a:bodyPr>
          <a:lstStyle/>
          <a:p>
            <a:r>
              <a:rPr lang="en-GB" sz="3200" dirty="0">
                <a:latin typeface="Calibri"/>
                <a:ea typeface="Calibri"/>
                <a:cs typeface="Calibri"/>
              </a:rPr>
              <a:t>What support will be available for my child as they transition between classes</a:t>
            </a:r>
            <a:r>
              <a:rPr lang="en-GB" dirty="0">
                <a:latin typeface="Calibri"/>
                <a:ea typeface="Calibri"/>
                <a:cs typeface="Calibri"/>
              </a:rPr>
              <a:t>? </a:t>
            </a:r>
          </a:p>
        </p:txBody>
      </p:sp>
      <p:sp>
        <p:nvSpPr>
          <p:cNvPr id="3" name="Content Placeholder 2"/>
          <p:cNvSpPr>
            <a:spLocks noGrp="1"/>
          </p:cNvSpPr>
          <p:nvPr>
            <p:ph idx="1"/>
          </p:nvPr>
        </p:nvSpPr>
        <p:spPr>
          <a:xfrm>
            <a:off x="1455556" y="1559943"/>
            <a:ext cx="10018713" cy="4906992"/>
          </a:xfrm>
        </p:spPr>
        <p:txBody>
          <a:bodyPr>
            <a:normAutofit fontScale="85000" lnSpcReduction="20000"/>
          </a:bodyPr>
          <a:lstStyle/>
          <a:p>
            <a:r>
              <a:rPr lang="en-GB" dirty="0">
                <a:ea typeface="+mn-lt"/>
                <a:cs typeface="+mn-lt"/>
              </a:rPr>
              <a:t>We recognise that transitions can be a challenging time for pupils with SEND, and we plan carefully to make these as smooth and positive as possible. Our approach includes:</a:t>
            </a:r>
            <a:endParaRPr lang="en-GB" dirty="0"/>
          </a:p>
          <a:p>
            <a:pPr>
              <a:buClr>
                <a:srgbClr val="8D1515"/>
              </a:buClr>
            </a:pPr>
            <a:r>
              <a:rPr lang="en-GB" b="1" dirty="0">
                <a:ea typeface="+mn-lt"/>
                <a:cs typeface="+mn-lt"/>
              </a:rPr>
              <a:t>Year Group Transition Booklets</a:t>
            </a:r>
            <a:r>
              <a:rPr lang="en-GB" dirty="0">
                <a:ea typeface="+mn-lt"/>
                <a:cs typeface="+mn-lt"/>
              </a:rPr>
              <a:t>: These provide key information, photos, and routines to help pupils feel prepared and confident when moving to a new class.</a:t>
            </a:r>
            <a:endParaRPr lang="en-GB" dirty="0"/>
          </a:p>
          <a:p>
            <a:pPr>
              <a:buClr>
                <a:srgbClr val="8D1515"/>
              </a:buClr>
            </a:pPr>
            <a:r>
              <a:rPr lang="en-GB" b="1" dirty="0">
                <a:ea typeface="+mn-lt"/>
                <a:cs typeface="+mn-lt"/>
              </a:rPr>
              <a:t>Enhanced Transition Plans</a:t>
            </a:r>
            <a:r>
              <a:rPr lang="en-GB" dirty="0">
                <a:ea typeface="+mn-lt"/>
                <a:cs typeface="+mn-lt"/>
              </a:rPr>
              <a:t>: For pupils who need additional support, we offer personalised transition arrangements such as extra visits, meeting new staff in advance, and creating visual timetables.</a:t>
            </a:r>
            <a:endParaRPr lang="en-GB" dirty="0"/>
          </a:p>
          <a:p>
            <a:pPr>
              <a:buClr>
                <a:srgbClr val="8D1515"/>
              </a:buClr>
            </a:pPr>
            <a:r>
              <a:rPr lang="en-GB" b="1" dirty="0">
                <a:ea typeface="+mn-lt"/>
                <a:cs typeface="+mn-lt"/>
              </a:rPr>
              <a:t>Strong Links with Copleston High School</a:t>
            </a:r>
            <a:r>
              <a:rPr lang="en-GB" dirty="0">
                <a:ea typeface="+mn-lt"/>
                <a:cs typeface="+mn-lt"/>
              </a:rPr>
              <a:t>: For pupils moving to secondary school, we work closely with Copleston High School, which offers an </a:t>
            </a:r>
            <a:r>
              <a:rPr lang="en-GB" b="1" dirty="0">
                <a:ea typeface="+mn-lt"/>
                <a:cs typeface="+mn-lt"/>
              </a:rPr>
              <a:t>enhanced transition programme</a:t>
            </a:r>
            <a:r>
              <a:rPr lang="en-GB" dirty="0">
                <a:ea typeface="+mn-lt"/>
                <a:cs typeface="+mn-lt"/>
              </a:rPr>
              <a:t> for pupils identified by teachers and the pastoral team. This includes additional visits and tailored support to ensure continuity and reduce anxiety.</a:t>
            </a:r>
            <a:endParaRPr lang="en-GB" dirty="0"/>
          </a:p>
          <a:p>
            <a:pPr>
              <a:buClr>
                <a:srgbClr val="8D1515"/>
              </a:buClr>
            </a:pPr>
            <a:r>
              <a:rPr lang="en-GB" b="1" dirty="0">
                <a:ea typeface="+mn-lt"/>
                <a:cs typeface="+mn-lt"/>
              </a:rPr>
              <a:t>Collaboration with Parents and Pupil Voice</a:t>
            </a:r>
            <a:r>
              <a:rPr lang="en-GB" dirty="0">
                <a:ea typeface="+mn-lt"/>
                <a:cs typeface="+mn-lt"/>
              </a:rPr>
              <a:t>: We involve families and pupils in planning transitions, ensuring their views and needs shape the process.</a:t>
            </a:r>
            <a:endParaRPr lang="en-GB" dirty="0"/>
          </a:p>
          <a:p>
            <a:pPr marL="0" indent="0">
              <a:buClr>
                <a:srgbClr val="8D1515"/>
              </a:buClr>
              <a:buNone/>
            </a:pPr>
            <a:r>
              <a:rPr lang="en-GB">
                <a:ea typeface="+mn-lt"/>
                <a:cs typeface="+mn-lt"/>
              </a:rPr>
              <a:t>Our goal is to make every transition a positive experience, reducing stress and supporting pupils to settle quickly and thrive in their new environment.</a:t>
            </a:r>
            <a:endParaRPr lang="en-GB"/>
          </a:p>
          <a:p>
            <a:pPr>
              <a:buClr>
                <a:srgbClr val="8D1515"/>
              </a:buClr>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3220452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Calibri"/>
                <a:ea typeface="Calibri"/>
                <a:cs typeface="Calibri"/>
              </a:rPr>
              <a:t>What support is in place for looked-after and previously looked-after children with SEN? </a:t>
            </a:r>
          </a:p>
        </p:txBody>
      </p:sp>
      <p:sp>
        <p:nvSpPr>
          <p:cNvPr id="3" name="Content Placeholder 2"/>
          <p:cNvSpPr>
            <a:spLocks noGrp="1"/>
          </p:cNvSpPr>
          <p:nvPr>
            <p:ph idx="1"/>
          </p:nvPr>
        </p:nvSpPr>
        <p:spPr/>
        <p:txBody>
          <a:bodyPr/>
          <a:lstStyle/>
          <a:p>
            <a:pPr marL="0" indent="0">
              <a:buNone/>
            </a:pPr>
            <a:r>
              <a:rPr lang="en-GB" sz="1400" dirty="0">
                <a:latin typeface="Calibri"/>
                <a:ea typeface="Calibri"/>
                <a:cs typeface="Arial"/>
              </a:rPr>
              <a:t>Miss Campbell will work to make sure that all teachers understand how a looked-after or previously looked-after pupil’s circumstances and their SEN might interact, and what the implications are for teaching and learning.</a:t>
            </a:r>
            <a:endParaRPr lang="en-US" sz="1400" dirty="0">
              <a:latin typeface="Calibri"/>
              <a:ea typeface="Calibri"/>
              <a:cs typeface="Calibri"/>
            </a:endParaRPr>
          </a:p>
          <a:p>
            <a:pPr marL="0" indent="0">
              <a:buClr>
                <a:srgbClr val="8D1515"/>
              </a:buClr>
              <a:buNone/>
            </a:pPr>
            <a:r>
              <a:rPr lang="en-GB" sz="1400">
                <a:latin typeface="Calibri"/>
                <a:ea typeface="Calibri"/>
                <a:cs typeface="Arial"/>
              </a:rPr>
              <a:t>Children who are looked-after or previously looked-after will be supported much in the same way as any other child who has SEN. However, looked-after pupils will also have a personal education plan (PEP). We will make sure that the PEP and any SEN support plans or EHC plans are consistent and complement one another.</a:t>
            </a:r>
            <a:endParaRPr lang="en-GB" sz="1400">
              <a:latin typeface="Calibri"/>
              <a:ea typeface="Calibri"/>
            </a:endParaRPr>
          </a:p>
          <a:p>
            <a:pPr>
              <a:buClr>
                <a:srgbClr val="8D1515"/>
              </a:buClr>
            </a:pPr>
            <a:endParaRPr lang="en-GB" dirty="0"/>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30504642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latin typeface="Calibri"/>
                <a:ea typeface="Calibri"/>
                <a:cs typeface="Calibri"/>
              </a:rPr>
              <a:t>What if I am not happy with a decision or what is happening for my child? </a:t>
            </a:r>
            <a:endParaRPr lang="en-GB" sz="3200" dirty="0">
              <a:latin typeface="Calibri"/>
              <a:ea typeface="Calibri"/>
              <a:cs typeface="Calibri"/>
            </a:endParaRPr>
          </a:p>
        </p:txBody>
      </p:sp>
      <p:sp>
        <p:nvSpPr>
          <p:cNvPr id="3" name="Content Placeholder 2"/>
          <p:cNvSpPr>
            <a:spLocks noGrp="1"/>
          </p:cNvSpPr>
          <p:nvPr>
            <p:ph idx="1"/>
          </p:nvPr>
        </p:nvSpPr>
        <p:spPr/>
        <p:txBody>
          <a:bodyPr vert="horz" lIns="91440" tIns="45720" rIns="91440" bIns="45720" rtlCol="0" anchor="ctr">
            <a:noAutofit/>
          </a:bodyPr>
          <a:lstStyle/>
          <a:p>
            <a:pPr marL="0" indent="0">
              <a:buNone/>
            </a:pPr>
            <a:r>
              <a:rPr lang="en-GB" sz="1200" dirty="0">
                <a:latin typeface="Calibri"/>
                <a:ea typeface="Calibri"/>
                <a:cs typeface="Arial"/>
              </a:rPr>
              <a:t>Complaints about SEN provision in our school should be made to the principal</a:t>
            </a:r>
            <a:r>
              <a:rPr lang="en-GB" sz="1200" dirty="0">
                <a:solidFill>
                  <a:srgbClr val="000000"/>
                </a:solidFill>
                <a:latin typeface="Calibri"/>
                <a:ea typeface="Calibri"/>
                <a:cs typeface="Arial"/>
              </a:rPr>
              <a:t> </a:t>
            </a:r>
            <a:r>
              <a:rPr lang="en-GB" sz="1200" dirty="0">
                <a:latin typeface="Calibri"/>
                <a:ea typeface="Calibri"/>
                <a:cs typeface="Arial"/>
              </a:rPr>
              <a:t>in the first instance. They will then be referred to the school’s complaints policy.</a:t>
            </a:r>
          </a:p>
          <a:p>
            <a:pPr marL="0" indent="0">
              <a:buClr>
                <a:srgbClr val="8D1515"/>
              </a:buClr>
              <a:buNone/>
            </a:pPr>
            <a:r>
              <a:rPr lang="en-US" sz="1200" dirty="0">
                <a:latin typeface="Calibri"/>
                <a:ea typeface="Calibri"/>
                <a:cs typeface="Arial"/>
              </a:rPr>
              <a:t>If you are not satisfied with the school’s response, you can escalate the complaint. In some circumstances, this right also applies to the pupil themselves. </a:t>
            </a:r>
            <a:endParaRPr lang="en-GB" sz="1200" dirty="0">
              <a:latin typeface="Calibri"/>
              <a:ea typeface="Calibri"/>
              <a:cs typeface="Arial"/>
            </a:endParaRPr>
          </a:p>
          <a:p>
            <a:pPr marL="0" indent="0">
              <a:buClr>
                <a:srgbClr val="8D1515"/>
              </a:buClr>
              <a:buNone/>
            </a:pPr>
            <a:r>
              <a:rPr lang="en-US" sz="1200" dirty="0">
                <a:latin typeface="Calibri"/>
                <a:ea typeface="Calibri"/>
                <a:cs typeface="Arial"/>
              </a:rPr>
              <a:t>To see a full explanation of suitable avenues for complaint, see pages 246 and 247 of the </a:t>
            </a:r>
            <a:r>
              <a:rPr lang="en-US" sz="1200" u="sng" dirty="0">
                <a:latin typeface="Calibri"/>
                <a:ea typeface="Calibri"/>
                <a:cs typeface="Arial"/>
                <a:hlinkClick r:id="rId2"/>
              </a:rPr>
              <a:t>SEND Code of Practice</a:t>
            </a:r>
            <a:r>
              <a:rPr lang="en-US" sz="1200" dirty="0">
                <a:latin typeface="Calibri"/>
                <a:ea typeface="Calibri"/>
                <a:cs typeface="Arial"/>
              </a:rPr>
              <a:t>.  </a:t>
            </a:r>
            <a:endParaRPr lang="en-GB" sz="1200" dirty="0">
              <a:latin typeface="Calibri"/>
              <a:ea typeface="Calibri"/>
              <a:cs typeface="Arial"/>
            </a:endParaRPr>
          </a:p>
          <a:p>
            <a:pPr marL="0" indent="0">
              <a:buClr>
                <a:srgbClr val="8D1515"/>
              </a:buClr>
              <a:buNone/>
            </a:pPr>
            <a:r>
              <a:rPr lang="en-GB" sz="1200" dirty="0">
                <a:latin typeface="Calibri"/>
                <a:ea typeface="Calibri"/>
                <a:cs typeface="Arial"/>
              </a:rPr>
              <a:t>If you feel that our school has discriminated against your child because of their SEN, you have the right to make a discrimination claim to the first-tier SEND tribunal. </a:t>
            </a:r>
            <a:r>
              <a:rPr lang="en-US" sz="1200" dirty="0">
                <a:latin typeface="Calibri"/>
                <a:ea typeface="Calibri"/>
                <a:cs typeface="Arial"/>
              </a:rPr>
              <a:t>To find out how to make such a claim, you should visit: </a:t>
            </a:r>
            <a:r>
              <a:rPr lang="en-US" sz="1200" u="sng" dirty="0">
                <a:latin typeface="Calibri"/>
                <a:ea typeface="Calibri"/>
                <a:cs typeface="Arial"/>
                <a:hlinkClick r:id="rId3"/>
              </a:rPr>
              <a:t>https://www.gov.uk/complain-about-school/disability-discrimination</a:t>
            </a:r>
            <a:r>
              <a:rPr lang="en-US" sz="1200" dirty="0">
                <a:latin typeface="Calibri"/>
                <a:ea typeface="Calibri"/>
                <a:cs typeface="Arial"/>
              </a:rPr>
              <a:t> </a:t>
            </a:r>
            <a:endParaRPr lang="en-GB" sz="1200" dirty="0">
              <a:latin typeface="Calibri"/>
              <a:ea typeface="Calibri"/>
              <a:cs typeface="Arial"/>
            </a:endParaRPr>
          </a:p>
          <a:p>
            <a:pPr marL="0" indent="0">
              <a:buClr>
                <a:srgbClr val="8D1515"/>
              </a:buClr>
              <a:buNone/>
            </a:pPr>
            <a:r>
              <a:rPr lang="en-GB" sz="1200" dirty="0">
                <a:latin typeface="Calibri"/>
                <a:ea typeface="Calibri"/>
                <a:cs typeface="Arial"/>
              </a:rPr>
              <a:t>You can make a claim about alleged discrimination regarding:</a:t>
            </a:r>
          </a:p>
          <a:p>
            <a:pPr>
              <a:buClr>
                <a:srgbClr val="8D1515"/>
              </a:buClr>
            </a:pPr>
            <a:r>
              <a:rPr lang="en-GB" sz="1200" dirty="0">
                <a:latin typeface="Calibri"/>
                <a:ea typeface="Calibri"/>
                <a:cs typeface="Times New Roman"/>
              </a:rPr>
              <a:t> </a:t>
            </a:r>
            <a:r>
              <a:rPr lang="en-GB" sz="1200" dirty="0">
                <a:latin typeface="Calibri"/>
                <a:ea typeface="Calibri"/>
                <a:cs typeface="Arial"/>
              </a:rPr>
              <a:t>Admission</a:t>
            </a:r>
          </a:p>
          <a:p>
            <a:pPr>
              <a:buClr>
                <a:srgbClr val="8D1515"/>
              </a:buClr>
            </a:pPr>
            <a:r>
              <a:rPr lang="en-GB" sz="1200" dirty="0">
                <a:latin typeface="Calibri"/>
                <a:ea typeface="Calibri"/>
                <a:cs typeface="Arial"/>
              </a:rPr>
              <a:t>Exclusion</a:t>
            </a:r>
          </a:p>
          <a:p>
            <a:pPr>
              <a:buClr>
                <a:srgbClr val="8D1515"/>
              </a:buClr>
            </a:pPr>
            <a:r>
              <a:rPr lang="en-GB" sz="1200" dirty="0">
                <a:latin typeface="Calibri"/>
                <a:ea typeface="Calibri"/>
                <a:cs typeface="Arial"/>
              </a:rPr>
              <a:t>Provision of education and associated services</a:t>
            </a:r>
          </a:p>
          <a:p>
            <a:pPr>
              <a:buClr>
                <a:srgbClr val="8D1515"/>
              </a:buClr>
            </a:pPr>
            <a:r>
              <a:rPr lang="en-GB" sz="1200" dirty="0">
                <a:latin typeface="Calibri"/>
                <a:ea typeface="Calibri"/>
                <a:cs typeface="Arial"/>
              </a:rPr>
              <a:t>Making reasonable adjustments, including the provision of auxiliary aids and services</a:t>
            </a:r>
          </a:p>
          <a:p>
            <a:pPr marL="0" indent="0">
              <a:buClr>
                <a:srgbClr val="8D1515"/>
              </a:buClr>
              <a:buNone/>
            </a:pPr>
            <a:r>
              <a:rPr lang="en-GB" sz="1200" dirty="0">
                <a:latin typeface="Calibri"/>
                <a:ea typeface="Calibri"/>
                <a:cs typeface="Arial"/>
              </a:rPr>
              <a:t>Before going to a SEND tribunal, you can go through processes called disagreement resolution or mediation, where you try to resolve your disagreement before it reaches the tribunal. </a:t>
            </a:r>
          </a:p>
          <a:p>
            <a:pPr>
              <a:buClr>
                <a:srgbClr val="8D1515"/>
              </a:buClr>
            </a:pPr>
            <a:endParaRPr lang="en-GB" dirty="0"/>
          </a:p>
        </p:txBody>
      </p:sp>
      <p:sp>
        <p:nvSpPr>
          <p:cNvPr id="4" name="Right Arrow 3">
            <a:hlinkClick r:id="rId4"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42787011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168216"/>
            <a:ext cx="9989959" cy="544901"/>
          </a:xfrm>
        </p:spPr>
        <p:txBody>
          <a:bodyPr>
            <a:normAutofit fontScale="90000"/>
          </a:bodyPr>
          <a:lstStyle/>
          <a:p>
            <a:r>
              <a:rPr lang="en-GB" sz="3200" dirty="0">
                <a:latin typeface="Calibri"/>
                <a:ea typeface="Calibri"/>
                <a:cs typeface="Calibri"/>
              </a:rPr>
              <a:t>Glossary</a:t>
            </a:r>
          </a:p>
        </p:txBody>
      </p:sp>
      <p:sp>
        <p:nvSpPr>
          <p:cNvPr id="3" name="Content Placeholder 2"/>
          <p:cNvSpPr>
            <a:spLocks noGrp="1"/>
          </p:cNvSpPr>
          <p:nvPr>
            <p:ph idx="1"/>
          </p:nvPr>
        </p:nvSpPr>
        <p:spPr>
          <a:xfrm>
            <a:off x="2503258" y="1865008"/>
            <a:ext cx="8352253" cy="3738125"/>
          </a:xfrm>
        </p:spPr>
        <p:txBody>
          <a:bodyPr vert="horz" lIns="91440" tIns="45720" rIns="91440" bIns="45720" rtlCol="0" anchor="ctr">
            <a:noAutofit/>
          </a:bodyPr>
          <a:lstStyle/>
          <a:p>
            <a:pPr marL="0" lvl="0" indent="0">
              <a:buNone/>
            </a:pPr>
            <a:r>
              <a:rPr lang="en-GB" sz="1400" b="1" dirty="0">
                <a:solidFill>
                  <a:schemeClr val="accent1"/>
                </a:solidFill>
                <a:latin typeface="Calibri"/>
                <a:ea typeface="Calibri"/>
                <a:cs typeface="Calibri"/>
              </a:rPr>
              <a:t>Annual review </a:t>
            </a:r>
            <a:r>
              <a:rPr lang="en-GB" sz="1400" dirty="0">
                <a:solidFill>
                  <a:schemeClr val="accent1"/>
                </a:solidFill>
                <a:latin typeface="Calibri"/>
                <a:ea typeface="Calibri"/>
                <a:cs typeface="Calibri"/>
              </a:rPr>
              <a:t>–</a:t>
            </a:r>
            <a:r>
              <a:rPr lang="en-GB" sz="1400" b="1" dirty="0">
                <a:solidFill>
                  <a:schemeClr val="accent1"/>
                </a:solidFill>
                <a:latin typeface="Calibri"/>
                <a:ea typeface="Calibri"/>
                <a:cs typeface="Calibri"/>
              </a:rPr>
              <a:t> </a:t>
            </a:r>
            <a:r>
              <a:rPr lang="en-GB" sz="1400" dirty="0">
                <a:latin typeface="Calibri"/>
                <a:ea typeface="Calibri"/>
                <a:cs typeface="Calibri"/>
              </a:rPr>
              <a:t>an annual meeting to review the provision in a pupil’s EHC plan</a:t>
            </a:r>
          </a:p>
          <a:p>
            <a:pPr marL="0" lvl="0" indent="0">
              <a:buNone/>
            </a:pPr>
            <a:r>
              <a:rPr lang="en-GB" sz="1400" b="1" dirty="0">
                <a:solidFill>
                  <a:schemeClr val="accent1"/>
                </a:solidFill>
                <a:latin typeface="Calibri"/>
                <a:ea typeface="Calibri"/>
                <a:cs typeface="Calibri"/>
              </a:rPr>
              <a:t>Differentiation/ adaptation </a:t>
            </a:r>
            <a:r>
              <a:rPr lang="en-GB" sz="1400" dirty="0">
                <a:solidFill>
                  <a:schemeClr val="accent1"/>
                </a:solidFill>
                <a:latin typeface="Calibri"/>
                <a:ea typeface="Calibri"/>
                <a:cs typeface="Calibri"/>
              </a:rPr>
              <a:t>– </a:t>
            </a:r>
            <a:r>
              <a:rPr lang="en-GB" sz="1400" dirty="0">
                <a:latin typeface="Calibri"/>
                <a:ea typeface="Calibri"/>
                <a:cs typeface="Calibri"/>
              </a:rPr>
              <a:t>when teachers adapt how they teach in response to a pupil’s needs</a:t>
            </a:r>
          </a:p>
          <a:p>
            <a:pPr marL="0" lvl="0" indent="0">
              <a:buNone/>
            </a:pPr>
            <a:r>
              <a:rPr lang="en-GB" sz="1400" b="1" dirty="0">
                <a:solidFill>
                  <a:schemeClr val="accent1"/>
                </a:solidFill>
                <a:latin typeface="Calibri"/>
                <a:ea typeface="Calibri"/>
                <a:cs typeface="Calibri"/>
              </a:rPr>
              <a:t>EHC needs assessment </a:t>
            </a:r>
            <a:r>
              <a:rPr lang="en-GB" sz="1400" dirty="0">
                <a:solidFill>
                  <a:schemeClr val="accent1"/>
                </a:solidFill>
                <a:latin typeface="Calibri"/>
                <a:ea typeface="Calibri"/>
                <a:cs typeface="Calibri"/>
              </a:rPr>
              <a:t>– </a:t>
            </a:r>
            <a:r>
              <a:rPr lang="en-GB" sz="1400" dirty="0">
                <a:latin typeface="Calibri"/>
                <a:ea typeface="Calibri"/>
                <a:cs typeface="Calibri"/>
              </a:rPr>
              <a:t>the needs assessment is the first step on the way to securing an EHC plan. The local authority will do an assessment to decide whether a child needs an EHC plan</a:t>
            </a:r>
          </a:p>
          <a:p>
            <a:pPr marL="0" lvl="0" indent="0">
              <a:buNone/>
            </a:pPr>
            <a:r>
              <a:rPr lang="en-GB" sz="1400" b="1" dirty="0">
                <a:solidFill>
                  <a:schemeClr val="accent1"/>
                </a:solidFill>
                <a:latin typeface="Calibri"/>
                <a:ea typeface="Calibri"/>
                <a:cs typeface="Calibri"/>
              </a:rPr>
              <a:t>EHC plan – </a:t>
            </a:r>
            <a:r>
              <a:rPr lang="en-GB" sz="1400" dirty="0">
                <a:latin typeface="Calibri"/>
                <a:ea typeface="Calibri"/>
                <a:cs typeface="Calibri"/>
              </a:rPr>
              <a:t>an education, health and care (EHC) plan is a legally-binding document that sets out a child’s needs and the provision that will be put in place to meet their needs</a:t>
            </a:r>
          </a:p>
          <a:p>
            <a:pPr marL="0" lvl="0" indent="0">
              <a:buNone/>
            </a:pPr>
            <a:r>
              <a:rPr lang="en-GB" sz="1400" b="1" dirty="0">
                <a:solidFill>
                  <a:schemeClr val="accent1"/>
                </a:solidFill>
                <a:latin typeface="Calibri"/>
                <a:ea typeface="Calibri"/>
                <a:cs typeface="Calibri"/>
              </a:rPr>
              <a:t>Graduated approach – </a:t>
            </a:r>
            <a:r>
              <a:rPr lang="en-GB" sz="1400" dirty="0">
                <a:latin typeface="Calibri"/>
                <a:ea typeface="Calibri"/>
                <a:cs typeface="Calibri"/>
              </a:rPr>
              <a:t>an approach to providing SEN support in which the school provides support in successive cycles of assessing the pupil’s needs, planning the provision, implementing the plan, and reviewing the impact of the action on the pupil</a:t>
            </a:r>
          </a:p>
          <a:p>
            <a:pPr marL="0" lvl="0" indent="0">
              <a:buNone/>
            </a:pPr>
            <a:r>
              <a:rPr lang="en-GB" sz="1400" b="1" dirty="0">
                <a:solidFill>
                  <a:schemeClr val="accent1"/>
                </a:solidFill>
                <a:latin typeface="Calibri"/>
                <a:ea typeface="Calibri"/>
                <a:cs typeface="Calibri"/>
              </a:rPr>
              <a:t>Intervention – </a:t>
            </a:r>
            <a:r>
              <a:rPr lang="en-GB" sz="1400" dirty="0">
                <a:latin typeface="Calibri"/>
                <a:ea typeface="Calibri"/>
                <a:cs typeface="Calibri"/>
              </a:rPr>
              <a:t>a short-term, targeted approach to teaching a pupil with a specific outcome in mind </a:t>
            </a:r>
          </a:p>
          <a:p>
            <a:pPr marL="0" lvl="0" indent="0">
              <a:buNone/>
            </a:pPr>
            <a:r>
              <a:rPr lang="en-GB" sz="1400" b="1" dirty="0">
                <a:solidFill>
                  <a:schemeClr val="accent1"/>
                </a:solidFill>
                <a:latin typeface="Calibri"/>
                <a:ea typeface="Calibri"/>
                <a:cs typeface="Calibri"/>
              </a:rPr>
              <a:t>Local offer – </a:t>
            </a:r>
            <a:r>
              <a:rPr lang="en-GB" sz="1400" dirty="0">
                <a:latin typeface="Calibri"/>
                <a:ea typeface="Calibri"/>
                <a:cs typeface="Calibri"/>
              </a:rPr>
              <a:t>information provided by the local authority that explains what services and support are on offer for pupils with SEN in the local area</a:t>
            </a:r>
          </a:p>
          <a:p>
            <a:pPr marL="0" lvl="0" indent="0">
              <a:buNone/>
            </a:pPr>
            <a:r>
              <a:rPr lang="en-GB" sz="1400" b="1" dirty="0">
                <a:solidFill>
                  <a:schemeClr val="accent1"/>
                </a:solidFill>
                <a:latin typeface="Calibri"/>
                <a:ea typeface="Calibri"/>
                <a:cs typeface="Calibri"/>
              </a:rPr>
              <a:t>Outcome </a:t>
            </a:r>
            <a:r>
              <a:rPr lang="en-GB" sz="1400" dirty="0">
                <a:solidFill>
                  <a:schemeClr val="accent1"/>
                </a:solidFill>
                <a:latin typeface="Calibri"/>
                <a:ea typeface="Calibri"/>
                <a:cs typeface="Calibri"/>
              </a:rPr>
              <a:t>– </a:t>
            </a:r>
            <a:r>
              <a:rPr lang="en-GB" sz="1400" dirty="0">
                <a:latin typeface="Calibri"/>
                <a:ea typeface="Calibri"/>
                <a:cs typeface="Calibri"/>
              </a:rPr>
              <a:t>target for improvement for pupils with SEN. These targets don't necessarily have to be related to academic attainment </a:t>
            </a:r>
          </a:p>
          <a:p>
            <a:pPr marL="0" lvl="0" indent="0">
              <a:buNone/>
            </a:pPr>
            <a:r>
              <a:rPr lang="en-GB" sz="1400" b="1" dirty="0">
                <a:solidFill>
                  <a:schemeClr val="accent1"/>
                </a:solidFill>
                <a:latin typeface="Calibri"/>
                <a:ea typeface="Calibri"/>
                <a:cs typeface="Calibri"/>
              </a:rPr>
              <a:t>Reasonable adjustments </a:t>
            </a:r>
            <a:r>
              <a:rPr lang="en-GB" sz="1400" dirty="0">
                <a:solidFill>
                  <a:schemeClr val="accent1"/>
                </a:solidFill>
                <a:latin typeface="Calibri"/>
                <a:ea typeface="Calibri"/>
                <a:cs typeface="Calibri"/>
              </a:rPr>
              <a:t>– </a:t>
            </a:r>
            <a:r>
              <a:rPr lang="en-GB" sz="1400" dirty="0">
                <a:latin typeface="Calibri"/>
                <a:ea typeface="Calibri"/>
                <a:cs typeface="Calibri"/>
              </a:rPr>
              <a:t>changes that the school must make to remove or reduce any disadvantages caused by a child’s disability  </a:t>
            </a:r>
          </a:p>
          <a:p>
            <a:pPr marL="0" lvl="0" indent="0">
              <a:buNone/>
            </a:pPr>
            <a:r>
              <a:rPr lang="en-GB" sz="1400" b="1" dirty="0">
                <a:solidFill>
                  <a:schemeClr val="accent1"/>
                </a:solidFill>
                <a:latin typeface="Calibri"/>
                <a:ea typeface="Calibri"/>
                <a:cs typeface="Calibri"/>
              </a:rPr>
              <a:t>SENCO </a:t>
            </a:r>
            <a:r>
              <a:rPr lang="en-GB" sz="1400" dirty="0">
                <a:solidFill>
                  <a:schemeClr val="accent1"/>
                </a:solidFill>
                <a:latin typeface="Calibri"/>
                <a:ea typeface="Calibri"/>
                <a:cs typeface="Calibri"/>
              </a:rPr>
              <a:t>– </a:t>
            </a:r>
            <a:r>
              <a:rPr lang="en-GB" sz="1400" dirty="0">
                <a:latin typeface="Calibri"/>
                <a:ea typeface="Calibri"/>
                <a:cs typeface="Calibri"/>
              </a:rPr>
              <a:t>the special educational needs co-ordinator </a:t>
            </a:r>
          </a:p>
          <a:p>
            <a:pPr marL="0" lvl="0" indent="0">
              <a:buNone/>
            </a:pPr>
            <a:r>
              <a:rPr lang="en-GB" sz="1400" b="1" dirty="0">
                <a:solidFill>
                  <a:schemeClr val="accent1"/>
                </a:solidFill>
                <a:latin typeface="Calibri"/>
                <a:ea typeface="Calibri"/>
                <a:cs typeface="Calibri"/>
              </a:rPr>
              <a:t>SEND</a:t>
            </a:r>
            <a:r>
              <a:rPr lang="en-GB" sz="1400" dirty="0">
                <a:solidFill>
                  <a:schemeClr val="accent1"/>
                </a:solidFill>
                <a:latin typeface="Calibri"/>
                <a:ea typeface="Calibri"/>
                <a:cs typeface="Calibri"/>
              </a:rPr>
              <a:t> – </a:t>
            </a:r>
            <a:r>
              <a:rPr lang="en-GB" sz="1400" dirty="0">
                <a:latin typeface="Calibri"/>
                <a:ea typeface="Calibri"/>
                <a:cs typeface="Calibri"/>
              </a:rPr>
              <a:t>special educational needs and disabilities</a:t>
            </a:r>
          </a:p>
          <a:p>
            <a:pPr marL="0" lvl="0" indent="0">
              <a:buNone/>
            </a:pPr>
            <a:r>
              <a:rPr lang="en-GB" sz="1400" b="1" dirty="0">
                <a:solidFill>
                  <a:schemeClr val="accent1"/>
                </a:solidFill>
                <a:latin typeface="Calibri"/>
                <a:ea typeface="Calibri"/>
                <a:cs typeface="Calibri"/>
              </a:rPr>
              <a:t>SEND Code of Practice</a:t>
            </a:r>
            <a:r>
              <a:rPr lang="en-GB" sz="1400" dirty="0">
                <a:solidFill>
                  <a:schemeClr val="accent1"/>
                </a:solidFill>
                <a:latin typeface="Calibri"/>
                <a:ea typeface="Calibri"/>
                <a:cs typeface="Calibri"/>
              </a:rPr>
              <a:t> – </a:t>
            </a:r>
            <a:r>
              <a:rPr lang="en-GB" sz="1400" dirty="0">
                <a:latin typeface="Calibri"/>
                <a:ea typeface="Calibri"/>
                <a:cs typeface="Calibri"/>
              </a:rPr>
              <a:t>the statutory guidance that schools must follow to support children with SEND</a:t>
            </a:r>
          </a:p>
          <a:p>
            <a:pPr marL="0" lvl="0" indent="0">
              <a:buNone/>
            </a:pPr>
            <a:r>
              <a:rPr lang="en-GB" sz="1400" b="1" dirty="0">
                <a:solidFill>
                  <a:schemeClr val="accent1"/>
                </a:solidFill>
                <a:latin typeface="Calibri"/>
                <a:ea typeface="Calibri"/>
                <a:cs typeface="Calibri"/>
              </a:rPr>
              <a:t>SEN support </a:t>
            </a:r>
            <a:r>
              <a:rPr lang="en-GB" sz="1400" dirty="0">
                <a:solidFill>
                  <a:schemeClr val="accent1"/>
                </a:solidFill>
                <a:latin typeface="Calibri"/>
                <a:ea typeface="Calibri"/>
                <a:cs typeface="Calibri"/>
              </a:rPr>
              <a:t>– </a:t>
            </a:r>
            <a:r>
              <a:rPr lang="en-GB" sz="1400" dirty="0">
                <a:latin typeface="Calibri"/>
                <a:ea typeface="Calibri"/>
                <a:cs typeface="Calibri"/>
              </a:rPr>
              <a:t>special educational provision that meets the needs of pupils with SEN</a:t>
            </a:r>
          </a:p>
          <a:p>
            <a:pPr marL="0" indent="0">
              <a:buNone/>
            </a:pPr>
            <a:r>
              <a:rPr lang="en-GB" sz="1400" b="1" dirty="0">
                <a:solidFill>
                  <a:schemeClr val="accent1"/>
                </a:solidFill>
                <a:latin typeface="Calibri"/>
                <a:ea typeface="Calibri"/>
                <a:cs typeface="Calibri"/>
              </a:rPr>
              <a:t>Transition</a:t>
            </a:r>
            <a:r>
              <a:rPr lang="en-GB" sz="1400" dirty="0">
                <a:solidFill>
                  <a:schemeClr val="accent1"/>
                </a:solidFill>
                <a:latin typeface="Calibri"/>
                <a:ea typeface="Calibri"/>
                <a:cs typeface="Calibri"/>
              </a:rPr>
              <a:t> – </a:t>
            </a:r>
            <a:r>
              <a:rPr lang="en-GB" sz="1400" dirty="0">
                <a:latin typeface="Calibri"/>
                <a:ea typeface="Calibri"/>
                <a:cs typeface="Calibri"/>
              </a:rPr>
              <a:t>when a pupil moves between years, phases, schools or institutions or life stages</a:t>
            </a:r>
          </a:p>
        </p:txBody>
      </p:sp>
      <p:sp>
        <p:nvSpPr>
          <p:cNvPr id="4" name="Right Arrow 3">
            <a:hlinkClick r:id="rId2"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24223114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6800" y="369499"/>
            <a:ext cx="6108072" cy="1752599"/>
          </a:xfrm>
        </p:spPr>
        <p:txBody>
          <a:bodyPr>
            <a:normAutofit/>
          </a:bodyPr>
          <a:lstStyle/>
          <a:p>
            <a:r>
              <a:rPr lang="en-GB" sz="3200" dirty="0">
                <a:latin typeface="Calibri"/>
                <a:ea typeface="Calibri"/>
                <a:cs typeface="Calibri"/>
              </a:rPr>
              <a:t>Suffolk Local Offer</a:t>
            </a:r>
          </a:p>
        </p:txBody>
      </p:sp>
      <p:sp>
        <p:nvSpPr>
          <p:cNvPr id="5" name="Content Placeholder 4"/>
          <p:cNvSpPr>
            <a:spLocks noGrp="1"/>
          </p:cNvSpPr>
          <p:nvPr>
            <p:ph idx="1"/>
          </p:nvPr>
        </p:nvSpPr>
        <p:spPr>
          <a:xfrm>
            <a:off x="1108655" y="1252766"/>
            <a:ext cx="7403348" cy="2977208"/>
          </a:xfrm>
        </p:spPr>
        <p:txBody>
          <a:bodyPr>
            <a:normAutofit/>
          </a:bodyPr>
          <a:lstStyle/>
          <a:p>
            <a:r>
              <a:rPr lang="en-GB" dirty="0">
                <a:latin typeface="Calibri"/>
                <a:ea typeface="Calibri"/>
                <a:cs typeface="Calibri"/>
              </a:rPr>
              <a:t>Information about support services and local opportunities for children and young people with SEND - find what you need all in one place.</a:t>
            </a:r>
          </a:p>
          <a:p>
            <a:r>
              <a:rPr lang="en-GB" dirty="0">
                <a:latin typeface="Calibri"/>
                <a:ea typeface="Calibri"/>
                <a:cs typeface="Calibri"/>
              </a:rPr>
              <a:t>If you need more help contact the Local Offer Advisor on 0345 606 1490.</a:t>
            </a:r>
          </a:p>
        </p:txBody>
      </p:sp>
      <p:pic>
        <p:nvPicPr>
          <p:cNvPr id="3" name="Picture 2"/>
          <p:cNvPicPr>
            <a:picLocks noChangeAspect="1"/>
          </p:cNvPicPr>
          <p:nvPr/>
        </p:nvPicPr>
        <p:blipFill>
          <a:blip r:embed="rId2"/>
          <a:stretch>
            <a:fillRect/>
          </a:stretch>
        </p:blipFill>
        <p:spPr>
          <a:xfrm>
            <a:off x="8505005" y="2988941"/>
            <a:ext cx="3606427" cy="3288198"/>
          </a:xfrm>
          <a:prstGeom prst="rect">
            <a:avLst/>
          </a:prstGeom>
        </p:spPr>
      </p:pic>
      <p:sp>
        <p:nvSpPr>
          <p:cNvPr id="6" name="Rectangle 5"/>
          <p:cNvSpPr/>
          <p:nvPr/>
        </p:nvSpPr>
        <p:spPr>
          <a:xfrm>
            <a:off x="503253" y="6572843"/>
            <a:ext cx="4131259" cy="276999"/>
          </a:xfrm>
          <a:prstGeom prst="rect">
            <a:avLst/>
          </a:prstGeom>
        </p:spPr>
        <p:txBody>
          <a:bodyPr wrap="none">
            <a:spAutoFit/>
          </a:bodyPr>
          <a:lstStyle/>
          <a:p>
            <a:r>
              <a:rPr lang="en-GB" sz="1200" dirty="0">
                <a:latin typeface="Comic Sans MS" panose="030F0702030302020204" pitchFamily="66" charset="0"/>
              </a:rPr>
              <a:t>Click on the picture to access the Suffolk Local Offer </a:t>
            </a:r>
          </a:p>
        </p:txBody>
      </p:sp>
      <p:sp>
        <p:nvSpPr>
          <p:cNvPr id="7" name="Right Arrow 6">
            <a:hlinkClick r:id="rId3"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
        <p:nvSpPr>
          <p:cNvPr id="4" name="Rectangle 3"/>
          <p:cNvSpPr/>
          <p:nvPr/>
        </p:nvSpPr>
        <p:spPr>
          <a:xfrm>
            <a:off x="4975668" y="373644"/>
            <a:ext cx="5113900" cy="369332"/>
          </a:xfrm>
          <a:prstGeom prst="rect">
            <a:avLst/>
          </a:prstGeom>
        </p:spPr>
        <p:txBody>
          <a:bodyPr wrap="none">
            <a:spAutoFit/>
          </a:bodyPr>
          <a:lstStyle/>
          <a:p>
            <a:r>
              <a:rPr lang="en-US" dirty="0">
                <a:solidFill>
                  <a:srgbClr val="FF0000"/>
                </a:solidFill>
              </a:rPr>
              <a:t>What your school contributes to the local offer </a:t>
            </a:r>
            <a:endParaRPr lang="en-GB" dirty="0">
              <a:solidFill>
                <a:srgbClr val="FF0000"/>
              </a:solidFill>
            </a:endParaRPr>
          </a:p>
        </p:txBody>
      </p:sp>
    </p:spTree>
    <p:extLst>
      <p:ext uri="{BB962C8B-B14F-4D97-AF65-F5344CB8AC3E}">
        <p14:creationId xmlns:p14="http://schemas.microsoft.com/office/powerpoint/2010/main" val="108725461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en-GB" dirty="0">
                <a:latin typeface="Calibri"/>
                <a:ea typeface="Calibri"/>
                <a:cs typeface="Calibri"/>
              </a:rPr>
              <a:t>Suffolk SENDIASS </a:t>
            </a:r>
          </a:p>
        </p:txBody>
      </p:sp>
      <p:sp>
        <p:nvSpPr>
          <p:cNvPr id="3" name="Content Placeholder 2"/>
          <p:cNvSpPr>
            <a:spLocks noGrp="1"/>
          </p:cNvSpPr>
          <p:nvPr>
            <p:ph idx="1"/>
          </p:nvPr>
        </p:nvSpPr>
        <p:spPr>
          <a:xfrm>
            <a:off x="677334" y="1651000"/>
            <a:ext cx="8596668" cy="4390363"/>
          </a:xfrm>
        </p:spPr>
        <p:txBody>
          <a:bodyPr>
            <a:normAutofit lnSpcReduction="10000"/>
          </a:bodyPr>
          <a:lstStyle/>
          <a:p>
            <a:pPr marL="0" indent="0">
              <a:buNone/>
            </a:pPr>
            <a:r>
              <a:rPr lang="en-GB" dirty="0">
                <a:latin typeface="Calibri"/>
                <a:ea typeface="Calibri"/>
                <a:cs typeface="Calibri"/>
              </a:rPr>
              <a:t>Suffolk SENDIASS (Special Educational Needs and Disabilities Information Advice and Support Service) is a confidential and impartial information, advice and support service on issues related to Special Educational Needs and Disability (SEND). It is free, easy to access and confidential. They can help children, parents and young people take part in decisions that affect their lives.</a:t>
            </a:r>
          </a:p>
          <a:p>
            <a:pPr marL="0" indent="0">
              <a:buNone/>
            </a:pPr>
            <a:r>
              <a:rPr lang="en-GB" dirty="0">
                <a:latin typeface="Calibri"/>
                <a:ea typeface="Calibri"/>
                <a:cs typeface="Calibri"/>
              </a:rPr>
              <a:t>We offer information, advice and support to:</a:t>
            </a:r>
          </a:p>
          <a:p>
            <a:r>
              <a:rPr lang="en-GB" dirty="0">
                <a:latin typeface="Calibri"/>
                <a:ea typeface="Calibri"/>
                <a:cs typeface="Calibri"/>
              </a:rPr>
              <a:t>Children and young people (up to 25 years) with SEND</a:t>
            </a:r>
          </a:p>
          <a:p>
            <a:r>
              <a:rPr lang="en-GB" dirty="0">
                <a:latin typeface="Calibri"/>
                <a:ea typeface="Calibri"/>
                <a:cs typeface="Calibri"/>
              </a:rPr>
              <a:t>Parents and carers of children with SEND</a:t>
            </a:r>
          </a:p>
          <a:p>
            <a:r>
              <a:rPr lang="en-GB" dirty="0">
                <a:latin typeface="Calibri"/>
                <a:ea typeface="Calibri"/>
                <a:cs typeface="Calibri"/>
              </a:rPr>
              <a:t>Practitioners (who might support children, young people or parents to access our service)</a:t>
            </a:r>
          </a:p>
          <a:p>
            <a:endParaRPr lang="en-GB" dirty="0"/>
          </a:p>
        </p:txBody>
      </p:sp>
      <p:pic>
        <p:nvPicPr>
          <p:cNvPr id="6" name="Picture 5">
            <a:hlinkClick r:id="rId2"/>
          </p:cNvPr>
          <p:cNvPicPr>
            <a:picLocks noChangeAspect="1"/>
          </p:cNvPicPr>
          <p:nvPr/>
        </p:nvPicPr>
        <p:blipFill>
          <a:blip r:embed="rId3"/>
          <a:stretch>
            <a:fillRect/>
          </a:stretch>
        </p:blipFill>
        <p:spPr>
          <a:xfrm>
            <a:off x="8743148" y="3433313"/>
            <a:ext cx="3352800" cy="1676400"/>
          </a:xfrm>
          <a:prstGeom prst="rect">
            <a:avLst/>
          </a:prstGeom>
        </p:spPr>
      </p:pic>
      <p:sp>
        <p:nvSpPr>
          <p:cNvPr id="7" name="Rectangle 6"/>
          <p:cNvSpPr/>
          <p:nvPr/>
        </p:nvSpPr>
        <p:spPr>
          <a:xfrm>
            <a:off x="503253" y="6572843"/>
            <a:ext cx="4129657" cy="276999"/>
          </a:xfrm>
          <a:prstGeom prst="rect">
            <a:avLst/>
          </a:prstGeom>
        </p:spPr>
        <p:txBody>
          <a:bodyPr wrap="none">
            <a:spAutoFit/>
          </a:bodyPr>
          <a:lstStyle/>
          <a:p>
            <a:r>
              <a:rPr lang="en-GB" sz="1200" dirty="0">
                <a:latin typeface="Comic Sans MS" panose="030F0702030302020204" pitchFamily="66" charset="0"/>
              </a:rPr>
              <a:t>Click on the picture to access the Suffolk SENDIASS </a:t>
            </a:r>
          </a:p>
        </p:txBody>
      </p:sp>
      <p:sp>
        <p:nvSpPr>
          <p:cNvPr id="8" name="Right Arrow 7">
            <a:hlinkClick r:id="rId4" action="ppaction://hlinksldjump"/>
          </p:cNvPr>
          <p:cNvSpPr/>
          <p:nvPr/>
        </p:nvSpPr>
        <p:spPr>
          <a:xfrm>
            <a:off x="10858501" y="6145822"/>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omic Sans MS" panose="030F0702030302020204" pitchFamily="66" charset="0"/>
              </a:rPr>
              <a:t>Main Menu</a:t>
            </a:r>
          </a:p>
        </p:txBody>
      </p:sp>
    </p:spTree>
    <p:extLst>
      <p:ext uri="{BB962C8B-B14F-4D97-AF65-F5344CB8AC3E}">
        <p14:creationId xmlns:p14="http://schemas.microsoft.com/office/powerpoint/2010/main" val="392965566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5fdd7bd5-dfe2-43de-9945-2e9b9de5cc92" xsi:nil="true"/>
    <_ip_UnifiedCompliancePolicyProperties xmlns="http://schemas.microsoft.com/sharepoint/v3" xsi:nil="true"/>
    <lcf76f155ced4ddcb4097134ff3c332f xmlns="c8a1ba6e-c165-4125-9273-8620b59b059e">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E72B742EE90A40B32C0D09C67680F1" ma:contentTypeVersion="13" ma:contentTypeDescription="Create a new document." ma:contentTypeScope="" ma:versionID="34b10b04228136fe4dd03dc9e37d812f">
  <xsd:schema xmlns:xsd="http://www.w3.org/2001/XMLSchema" xmlns:xs="http://www.w3.org/2001/XMLSchema" xmlns:p="http://schemas.microsoft.com/office/2006/metadata/properties" xmlns:ns1="http://schemas.microsoft.com/sharepoint/v3" xmlns:ns2="c8a1ba6e-c165-4125-9273-8620b59b059e" xmlns:ns3="5fdd7bd5-dfe2-43de-9945-2e9b9de5cc92" targetNamespace="http://schemas.microsoft.com/office/2006/metadata/properties" ma:root="true" ma:fieldsID="575e53155722a2facab2b314b09d56a0" ns1:_="" ns2:_="" ns3:_="">
    <xsd:import namespace="http://schemas.microsoft.com/sharepoint/v3"/>
    <xsd:import namespace="c8a1ba6e-c165-4125-9273-8620b59b059e"/>
    <xsd:import namespace="5fdd7bd5-dfe2-43de-9945-2e9b9de5cc9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8a1ba6e-c165-4125-9273-8620b59b05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5c177ea-b208-4fa8-8907-39eab7f3e63c"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fdd7bd5-dfe2-43de-9945-2e9b9de5cc9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dbe99d6f-3cfd-4b06-85c9-46d78ebdd5e5}" ma:internalName="TaxCatchAll" ma:showField="CatchAllData" ma:web="5fdd7bd5-dfe2-43de-9945-2e9b9de5cc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866ED07-B332-4441-BAD3-0853E07F1D6B}">
  <ds:schemaRefs>
    <ds:schemaRef ds:uri="http://schemas.microsoft.com/sharepoint/v3/contenttype/forms"/>
  </ds:schemaRefs>
</ds:datastoreItem>
</file>

<file path=customXml/itemProps2.xml><?xml version="1.0" encoding="utf-8"?>
<ds:datastoreItem xmlns:ds="http://schemas.openxmlformats.org/officeDocument/2006/customXml" ds:itemID="{DBFC5EA0-4590-45CB-A532-59A5D99F11B7}">
  <ds:schemaRefs>
    <ds:schemaRef ds:uri="http://schemas.microsoft.com/office/2006/metadata/properties"/>
    <ds:schemaRef ds:uri="http://schemas.microsoft.com/office/infopath/2007/PartnerControls"/>
    <ds:schemaRef ds:uri="http://schemas.microsoft.com/sharepoint/v3"/>
    <ds:schemaRef ds:uri="5fdd7bd5-dfe2-43de-9945-2e9b9de5cc92"/>
    <ds:schemaRef ds:uri="c8a1ba6e-c165-4125-9273-8620b59b059e"/>
  </ds:schemaRefs>
</ds:datastoreItem>
</file>

<file path=customXml/itemProps3.xml><?xml version="1.0" encoding="utf-8"?>
<ds:datastoreItem xmlns:ds="http://schemas.openxmlformats.org/officeDocument/2006/customXml" ds:itemID="{B681FD10-E174-4B80-A554-5DE377610B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8a1ba6e-c165-4125-9273-8620b59b059e"/>
    <ds:schemaRef ds:uri="5fdd7bd5-dfe2-43de-9945-2e9b9de5cc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2679</TotalTime>
  <Words>1373</Words>
  <Application>Microsoft Office PowerPoint</Application>
  <PresentationFormat>Widescreen</PresentationFormat>
  <Paragraphs>120</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Parallax</vt:lpstr>
      <vt:lpstr> Britannia Primary School and Nursery       SEN Information Report</vt:lpstr>
      <vt:lpstr>PowerPoint Presentation</vt:lpstr>
      <vt:lpstr>PowerPoint Presentation</vt:lpstr>
      <vt:lpstr>Our Vision </vt:lpstr>
      <vt:lpstr>What are Special Educational Needs (SEN)?</vt:lpstr>
      <vt:lpstr>What types of SEN does the school provide for?</vt:lpstr>
      <vt:lpstr>Which staff will support my child, and what training have they had?</vt:lpstr>
      <vt:lpstr>What should I do if I think my child has SEN?</vt:lpstr>
      <vt:lpstr>How will the school know if my child needs SEN support?</vt:lpstr>
      <vt:lpstr>How will the school measure my child’s progress?</vt:lpstr>
      <vt:lpstr>How will I be involved in decisions made about my child’s education? </vt:lpstr>
      <vt:lpstr>How will the school adapt its teaching for my child?  </vt:lpstr>
      <vt:lpstr>How will the school evaluate whether the support in place is helping my child?</vt:lpstr>
      <vt:lpstr>How will the school resources be secured for my child?</vt:lpstr>
      <vt:lpstr>How will the school make sure my child is included in activities alongside pupils who don’t have SEN? </vt:lpstr>
      <vt:lpstr>How does the school make sure the admissions process is fair for pupils with SEN or a disability?  </vt:lpstr>
      <vt:lpstr>How does the school support pupils with disabilities?</vt:lpstr>
      <vt:lpstr>How will the school support my child’s mental health and emotional and social development? </vt:lpstr>
      <vt:lpstr>What support will be available for my child as they transition between classes? </vt:lpstr>
      <vt:lpstr>What support is in place for looked-after and previously looked-after children with SEN? </vt:lpstr>
      <vt:lpstr>What if I am not happy with a decision or what is happening for my child? </vt:lpstr>
      <vt:lpstr>Glossary</vt:lpstr>
      <vt:lpstr>Suffolk Local Offer</vt:lpstr>
      <vt:lpstr>Suffolk SENDIASS </vt:lpstr>
    </vt:vector>
  </TitlesOfParts>
  <Company>John Milton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Cedars Park Primary     SEND Information Report</dc:title>
  <dc:creator>Fiona Scarlett</dc:creator>
  <cp:lastModifiedBy>Fiona Scarlett</cp:lastModifiedBy>
  <cp:revision>352</cp:revision>
  <dcterms:created xsi:type="dcterms:W3CDTF">2022-07-22T12:51:32Z</dcterms:created>
  <dcterms:modified xsi:type="dcterms:W3CDTF">2026-02-13T10:51:01Z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0x010100A2E72B742EE90A40B32C0D09C67680F1</vt:lpwstr>
  </property>
  <property fmtid="{D5CDD505-2E9C-101B-9397-08002B2CF9AE}" pid="3" name="MediaServiceImageTags">
    <vt:lpwstr/>
  </property>
</Properties>
</file>